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3"/>
  </p:notesMasterIdLst>
  <p:handoutMasterIdLst>
    <p:handoutMasterId r:id="rId64"/>
  </p:handoutMasterIdLst>
  <p:sldIdLst>
    <p:sldId id="357" r:id="rId3"/>
    <p:sldId id="323" r:id="rId4"/>
    <p:sldId id="324" r:id="rId5"/>
    <p:sldId id="369" r:id="rId6"/>
    <p:sldId id="370" r:id="rId7"/>
    <p:sldId id="371" r:id="rId8"/>
    <p:sldId id="372" r:id="rId9"/>
    <p:sldId id="373" r:id="rId10"/>
    <p:sldId id="374" r:id="rId11"/>
    <p:sldId id="376" r:id="rId12"/>
    <p:sldId id="375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368" r:id="rId62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F3D04B-00AB-4F88-BDE5-44E00D5DFA09}">
          <p14:sldIdLst>
            <p14:sldId id="357"/>
            <p14:sldId id="323"/>
          </p14:sldIdLst>
        </p14:section>
        <p14:section name="Untitled Section" id="{DB0A3B33-A393-4868-AD6F-7C3FFF186EBF}">
          <p14:sldIdLst>
            <p14:sldId id="324"/>
            <p14:sldId id="369"/>
            <p14:sldId id="370"/>
            <p14:sldId id="371"/>
            <p14:sldId id="372"/>
            <p14:sldId id="373"/>
            <p14:sldId id="374"/>
            <p14:sldId id="376"/>
            <p14:sldId id="375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4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FF9900"/>
    <a:srgbClr val="002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08" d="100"/>
          <a:sy n="108" d="100"/>
        </p:scale>
        <p:origin x="730" y="86"/>
      </p:cViewPr>
      <p:guideLst>
        <p:guide orient="horz" pos="1624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 Unicode MS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 Unicode MS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1570355" y="2431733"/>
            <a:ext cx="6011863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SQL Project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525" y="3232150"/>
            <a:ext cx="9153525" cy="76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4581" name="文本框 4"/>
          <p:cNvSpPr txBox="1"/>
          <p:nvPr/>
        </p:nvSpPr>
        <p:spPr>
          <a:xfrm>
            <a:off x="965200" y="3495675"/>
            <a:ext cx="7204075" cy="3746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4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Work on Employment Details Database</a:t>
            </a:r>
            <a:endParaRPr lang="en-US" altLang="en-US" sz="1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SimSun" panose="02010600030101010101" pitchFamily="2" charset="-122"/>
            </a:endParaRPr>
          </a:p>
        </p:txBody>
      </p:sp>
      <p:sp>
        <p:nvSpPr>
          <p:cNvPr id="24580" name="文本框 3"/>
          <p:cNvSpPr/>
          <p:nvPr/>
        </p:nvSpPr>
        <p:spPr>
          <a:xfrm>
            <a:off x="3711575" y="4560888"/>
            <a:ext cx="1712913" cy="44267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Work by</a:t>
            </a: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-Vijay Adithya R S</a:t>
            </a:r>
            <a:endParaRPr lang="zh-CN" altLang="en-US" sz="10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grpSp>
        <p:nvGrpSpPr>
          <p:cNvPr id="314412" name="组合 65"/>
          <p:cNvGrpSpPr/>
          <p:nvPr/>
        </p:nvGrpSpPr>
        <p:grpSpPr>
          <a:xfrm>
            <a:off x="4043363" y="1035050"/>
            <a:ext cx="1049337" cy="1052513"/>
            <a:chOff x="5959" y="2302"/>
            <a:chExt cx="937" cy="937"/>
          </a:xfrm>
        </p:grpSpPr>
        <p:sp>
          <p:nvSpPr>
            <p:cNvPr id="6" name="椭圆 5"/>
            <p:cNvSpPr/>
            <p:nvPr/>
          </p:nvSpPr>
          <p:spPr>
            <a:xfrm>
              <a:off x="5959" y="2302"/>
              <a:ext cx="937" cy="93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Arial Unicode MS" panose="020B0604020202020204" charset="-122"/>
              </a:endParaRPr>
            </a:p>
          </p:txBody>
        </p:sp>
        <p:sp>
          <p:nvSpPr>
            <p:cNvPr id="39056" name="Freeform 14"/>
            <p:cNvSpPr>
              <a:spLocks noEditPoints="1"/>
            </p:cNvSpPr>
            <p:nvPr/>
          </p:nvSpPr>
          <p:spPr>
            <a:xfrm>
              <a:off x="6199" y="2505"/>
              <a:ext cx="472" cy="539"/>
            </a:xfrm>
            <a:custGeom>
              <a:avLst/>
              <a:gdLst/>
              <a:ahLst/>
              <a:cxnLst>
                <a:cxn ang="0">
                  <a:pos x="268" y="386"/>
                </a:cxn>
                <a:cxn ang="0">
                  <a:pos x="221" y="486"/>
                </a:cxn>
                <a:cxn ang="0">
                  <a:pos x="127" y="621"/>
                </a:cxn>
                <a:cxn ang="0">
                  <a:pos x="0" y="730"/>
                </a:cxn>
                <a:cxn ang="0">
                  <a:pos x="13" y="619"/>
                </a:cxn>
                <a:cxn ang="0">
                  <a:pos x="62" y="465"/>
                </a:cxn>
                <a:cxn ang="0">
                  <a:pos x="152" y="319"/>
                </a:cxn>
                <a:cxn ang="0">
                  <a:pos x="313" y="754"/>
                </a:cxn>
                <a:cxn ang="0">
                  <a:pos x="610" y="236"/>
                </a:cxn>
                <a:cxn ang="0">
                  <a:pos x="621" y="30"/>
                </a:cxn>
                <a:cxn ang="0">
                  <a:pos x="619" y="26"/>
                </a:cxn>
                <a:cxn ang="0">
                  <a:pos x="651" y="3"/>
                </a:cxn>
                <a:cxn ang="0">
                  <a:pos x="662" y="18"/>
                </a:cxn>
                <a:cxn ang="0">
                  <a:pos x="657" y="52"/>
                </a:cxn>
                <a:cxn ang="0">
                  <a:pos x="499" y="150"/>
                </a:cxn>
                <a:cxn ang="0">
                  <a:pos x="510" y="165"/>
                </a:cxn>
                <a:cxn ang="0">
                  <a:pos x="535" y="172"/>
                </a:cxn>
                <a:cxn ang="0">
                  <a:pos x="550" y="191"/>
                </a:cxn>
                <a:cxn ang="0">
                  <a:pos x="576" y="193"/>
                </a:cxn>
                <a:cxn ang="0">
                  <a:pos x="591" y="215"/>
                </a:cxn>
                <a:cxn ang="0">
                  <a:pos x="617" y="217"/>
                </a:cxn>
                <a:cxn ang="0">
                  <a:pos x="612" y="35"/>
                </a:cxn>
                <a:cxn ang="0">
                  <a:pos x="523" y="187"/>
                </a:cxn>
                <a:cxn ang="0">
                  <a:pos x="225" y="702"/>
                </a:cxn>
                <a:cxn ang="0">
                  <a:pos x="565" y="210"/>
                </a:cxn>
                <a:cxn ang="0">
                  <a:pos x="268" y="728"/>
                </a:cxn>
                <a:cxn ang="0">
                  <a:pos x="270" y="180"/>
                </a:cxn>
                <a:cxn ang="0">
                  <a:pos x="283" y="127"/>
                </a:cxn>
                <a:cxn ang="0">
                  <a:pos x="317" y="63"/>
                </a:cxn>
                <a:cxn ang="0">
                  <a:pos x="358" y="22"/>
                </a:cxn>
                <a:cxn ang="0">
                  <a:pos x="394" y="3"/>
                </a:cxn>
                <a:cxn ang="0">
                  <a:pos x="413" y="3"/>
                </a:cxn>
                <a:cxn ang="0">
                  <a:pos x="411" y="13"/>
                </a:cxn>
                <a:cxn ang="0">
                  <a:pos x="398" y="52"/>
                </a:cxn>
                <a:cxn ang="0">
                  <a:pos x="403" y="101"/>
                </a:cxn>
                <a:cxn ang="0">
                  <a:pos x="394" y="135"/>
                </a:cxn>
                <a:cxn ang="0">
                  <a:pos x="360" y="185"/>
                </a:cxn>
                <a:cxn ang="0">
                  <a:pos x="328" y="215"/>
                </a:cxn>
                <a:cxn ang="0">
                  <a:pos x="356" y="39"/>
                </a:cxn>
                <a:cxn ang="0">
                  <a:pos x="362" y="37"/>
                </a:cxn>
                <a:cxn ang="0">
                  <a:pos x="368" y="39"/>
                </a:cxn>
                <a:cxn ang="0">
                  <a:pos x="371" y="50"/>
                </a:cxn>
                <a:cxn ang="0">
                  <a:pos x="347" y="75"/>
                </a:cxn>
                <a:cxn ang="0">
                  <a:pos x="315" y="131"/>
                </a:cxn>
                <a:cxn ang="0">
                  <a:pos x="302" y="170"/>
                </a:cxn>
                <a:cxn ang="0">
                  <a:pos x="291" y="172"/>
                </a:cxn>
                <a:cxn ang="0">
                  <a:pos x="287" y="167"/>
                </a:cxn>
                <a:cxn ang="0">
                  <a:pos x="285" y="161"/>
                </a:cxn>
                <a:cxn ang="0">
                  <a:pos x="315" y="93"/>
                </a:cxn>
                <a:cxn ang="0">
                  <a:pos x="356" y="39"/>
                </a:cxn>
                <a:cxn ang="0">
                  <a:pos x="323" y="223"/>
                </a:cxn>
                <a:cxn ang="0">
                  <a:pos x="161" y="313"/>
                </a:cxn>
                <a:cxn ang="0">
                  <a:pos x="289" y="212"/>
                </a:cxn>
              </a:cxnLst>
              <a:rect l="0" t="0" r="0" b="0"/>
              <a:pathLst>
                <a:path w="662" h="754">
                  <a:moveTo>
                    <a:pt x="152" y="319"/>
                  </a:moveTo>
                  <a:lnTo>
                    <a:pt x="152" y="319"/>
                  </a:lnTo>
                  <a:lnTo>
                    <a:pt x="268" y="386"/>
                  </a:lnTo>
                  <a:lnTo>
                    <a:pt x="268" y="386"/>
                  </a:lnTo>
                  <a:lnTo>
                    <a:pt x="246" y="437"/>
                  </a:lnTo>
                  <a:lnTo>
                    <a:pt x="221" y="486"/>
                  </a:lnTo>
                  <a:lnTo>
                    <a:pt x="193" y="533"/>
                  </a:lnTo>
                  <a:lnTo>
                    <a:pt x="161" y="578"/>
                  </a:lnTo>
                  <a:lnTo>
                    <a:pt x="127" y="621"/>
                  </a:lnTo>
                  <a:lnTo>
                    <a:pt x="88" y="660"/>
                  </a:lnTo>
                  <a:lnTo>
                    <a:pt x="45" y="696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4" y="675"/>
                  </a:lnTo>
                  <a:lnTo>
                    <a:pt x="13" y="619"/>
                  </a:lnTo>
                  <a:lnTo>
                    <a:pt x="26" y="568"/>
                  </a:lnTo>
                  <a:lnTo>
                    <a:pt x="43" y="514"/>
                  </a:lnTo>
                  <a:lnTo>
                    <a:pt x="62" y="465"/>
                  </a:lnTo>
                  <a:lnTo>
                    <a:pt x="88" y="414"/>
                  </a:lnTo>
                  <a:lnTo>
                    <a:pt x="118" y="366"/>
                  </a:lnTo>
                  <a:lnTo>
                    <a:pt x="152" y="319"/>
                  </a:lnTo>
                  <a:lnTo>
                    <a:pt x="152" y="319"/>
                  </a:lnTo>
                  <a:close/>
                  <a:moveTo>
                    <a:pt x="610" y="236"/>
                  </a:moveTo>
                  <a:lnTo>
                    <a:pt x="313" y="754"/>
                  </a:lnTo>
                  <a:lnTo>
                    <a:pt x="276" y="732"/>
                  </a:lnTo>
                  <a:lnTo>
                    <a:pt x="576" y="217"/>
                  </a:lnTo>
                  <a:lnTo>
                    <a:pt x="610" y="236"/>
                  </a:lnTo>
                  <a:lnTo>
                    <a:pt x="610" y="236"/>
                  </a:lnTo>
                  <a:close/>
                  <a:moveTo>
                    <a:pt x="653" y="50"/>
                  </a:moveTo>
                  <a:lnTo>
                    <a:pt x="621" y="30"/>
                  </a:lnTo>
                  <a:lnTo>
                    <a:pt x="617" y="28"/>
                  </a:lnTo>
                  <a:lnTo>
                    <a:pt x="619" y="26"/>
                  </a:lnTo>
                  <a:lnTo>
                    <a:pt x="619" y="26"/>
                  </a:lnTo>
                  <a:lnTo>
                    <a:pt x="632" y="13"/>
                  </a:lnTo>
                  <a:lnTo>
                    <a:pt x="642" y="7"/>
                  </a:lnTo>
                  <a:lnTo>
                    <a:pt x="651" y="3"/>
                  </a:lnTo>
                  <a:lnTo>
                    <a:pt x="657" y="5"/>
                  </a:lnTo>
                  <a:lnTo>
                    <a:pt x="662" y="9"/>
                  </a:lnTo>
                  <a:lnTo>
                    <a:pt x="662" y="18"/>
                  </a:lnTo>
                  <a:lnTo>
                    <a:pt x="662" y="30"/>
                  </a:lnTo>
                  <a:lnTo>
                    <a:pt x="657" y="48"/>
                  </a:lnTo>
                  <a:lnTo>
                    <a:pt x="657" y="52"/>
                  </a:lnTo>
                  <a:lnTo>
                    <a:pt x="653" y="50"/>
                  </a:lnTo>
                  <a:lnTo>
                    <a:pt x="653" y="50"/>
                  </a:lnTo>
                  <a:close/>
                  <a:moveTo>
                    <a:pt x="499" y="150"/>
                  </a:moveTo>
                  <a:lnTo>
                    <a:pt x="499" y="150"/>
                  </a:lnTo>
                  <a:lnTo>
                    <a:pt x="501" y="159"/>
                  </a:lnTo>
                  <a:lnTo>
                    <a:pt x="510" y="165"/>
                  </a:lnTo>
                  <a:lnTo>
                    <a:pt x="520" y="170"/>
                  </a:lnTo>
                  <a:lnTo>
                    <a:pt x="535" y="172"/>
                  </a:lnTo>
                  <a:lnTo>
                    <a:pt x="535" y="172"/>
                  </a:lnTo>
                  <a:lnTo>
                    <a:pt x="542" y="182"/>
                  </a:lnTo>
                  <a:lnTo>
                    <a:pt x="546" y="187"/>
                  </a:lnTo>
                  <a:lnTo>
                    <a:pt x="550" y="191"/>
                  </a:lnTo>
                  <a:lnTo>
                    <a:pt x="555" y="193"/>
                  </a:lnTo>
                  <a:lnTo>
                    <a:pt x="561" y="195"/>
                  </a:lnTo>
                  <a:lnTo>
                    <a:pt x="576" y="193"/>
                  </a:lnTo>
                  <a:lnTo>
                    <a:pt x="576" y="193"/>
                  </a:lnTo>
                  <a:lnTo>
                    <a:pt x="583" y="206"/>
                  </a:lnTo>
                  <a:lnTo>
                    <a:pt x="591" y="215"/>
                  </a:lnTo>
                  <a:lnTo>
                    <a:pt x="597" y="217"/>
                  </a:lnTo>
                  <a:lnTo>
                    <a:pt x="604" y="219"/>
                  </a:lnTo>
                  <a:lnTo>
                    <a:pt x="617" y="217"/>
                  </a:lnTo>
                  <a:lnTo>
                    <a:pt x="617" y="217"/>
                  </a:lnTo>
                  <a:lnTo>
                    <a:pt x="653" y="60"/>
                  </a:lnTo>
                  <a:lnTo>
                    <a:pt x="612" y="35"/>
                  </a:lnTo>
                  <a:lnTo>
                    <a:pt x="499" y="150"/>
                  </a:lnTo>
                  <a:lnTo>
                    <a:pt x="499" y="150"/>
                  </a:lnTo>
                  <a:close/>
                  <a:moveTo>
                    <a:pt x="523" y="187"/>
                  </a:moveTo>
                  <a:lnTo>
                    <a:pt x="488" y="165"/>
                  </a:lnTo>
                  <a:lnTo>
                    <a:pt x="189" y="683"/>
                  </a:lnTo>
                  <a:lnTo>
                    <a:pt x="225" y="702"/>
                  </a:lnTo>
                  <a:lnTo>
                    <a:pt x="523" y="187"/>
                  </a:lnTo>
                  <a:lnTo>
                    <a:pt x="523" y="187"/>
                  </a:lnTo>
                  <a:close/>
                  <a:moveTo>
                    <a:pt x="565" y="210"/>
                  </a:moveTo>
                  <a:lnTo>
                    <a:pt x="531" y="191"/>
                  </a:lnTo>
                  <a:lnTo>
                    <a:pt x="231" y="709"/>
                  </a:lnTo>
                  <a:lnTo>
                    <a:pt x="268" y="728"/>
                  </a:lnTo>
                  <a:lnTo>
                    <a:pt x="565" y="210"/>
                  </a:lnTo>
                  <a:lnTo>
                    <a:pt x="565" y="210"/>
                  </a:lnTo>
                  <a:close/>
                  <a:moveTo>
                    <a:pt x="270" y="180"/>
                  </a:moveTo>
                  <a:lnTo>
                    <a:pt x="270" y="180"/>
                  </a:lnTo>
                  <a:lnTo>
                    <a:pt x="276" y="152"/>
                  </a:lnTo>
                  <a:lnTo>
                    <a:pt x="283" y="127"/>
                  </a:lnTo>
                  <a:lnTo>
                    <a:pt x="293" y="103"/>
                  </a:lnTo>
                  <a:lnTo>
                    <a:pt x="304" y="82"/>
                  </a:lnTo>
                  <a:lnTo>
                    <a:pt x="317" y="63"/>
                  </a:lnTo>
                  <a:lnTo>
                    <a:pt x="330" y="48"/>
                  </a:lnTo>
                  <a:lnTo>
                    <a:pt x="343" y="35"/>
                  </a:lnTo>
                  <a:lnTo>
                    <a:pt x="358" y="22"/>
                  </a:lnTo>
                  <a:lnTo>
                    <a:pt x="371" y="13"/>
                  </a:lnTo>
                  <a:lnTo>
                    <a:pt x="383" y="7"/>
                  </a:lnTo>
                  <a:lnTo>
                    <a:pt x="394" y="3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3" y="3"/>
                  </a:lnTo>
                  <a:lnTo>
                    <a:pt x="413" y="7"/>
                  </a:lnTo>
                  <a:lnTo>
                    <a:pt x="411" y="13"/>
                  </a:lnTo>
                  <a:lnTo>
                    <a:pt x="411" y="13"/>
                  </a:lnTo>
                  <a:lnTo>
                    <a:pt x="405" y="26"/>
                  </a:lnTo>
                  <a:lnTo>
                    <a:pt x="401" y="39"/>
                  </a:lnTo>
                  <a:lnTo>
                    <a:pt x="398" y="52"/>
                  </a:lnTo>
                  <a:lnTo>
                    <a:pt x="401" y="65"/>
                  </a:lnTo>
                  <a:lnTo>
                    <a:pt x="403" y="88"/>
                  </a:lnTo>
                  <a:lnTo>
                    <a:pt x="403" y="101"/>
                  </a:lnTo>
                  <a:lnTo>
                    <a:pt x="401" y="116"/>
                  </a:lnTo>
                  <a:lnTo>
                    <a:pt x="401" y="116"/>
                  </a:lnTo>
                  <a:lnTo>
                    <a:pt x="394" y="135"/>
                  </a:lnTo>
                  <a:lnTo>
                    <a:pt x="386" y="152"/>
                  </a:lnTo>
                  <a:lnTo>
                    <a:pt x="373" y="170"/>
                  </a:lnTo>
                  <a:lnTo>
                    <a:pt x="360" y="185"/>
                  </a:lnTo>
                  <a:lnTo>
                    <a:pt x="338" y="206"/>
                  </a:lnTo>
                  <a:lnTo>
                    <a:pt x="330" y="212"/>
                  </a:lnTo>
                  <a:lnTo>
                    <a:pt x="328" y="215"/>
                  </a:lnTo>
                  <a:lnTo>
                    <a:pt x="270" y="180"/>
                  </a:lnTo>
                  <a:lnTo>
                    <a:pt x="270" y="180"/>
                  </a:lnTo>
                  <a:close/>
                  <a:moveTo>
                    <a:pt x="356" y="39"/>
                  </a:moveTo>
                  <a:lnTo>
                    <a:pt x="356" y="39"/>
                  </a:lnTo>
                  <a:lnTo>
                    <a:pt x="360" y="37"/>
                  </a:lnTo>
                  <a:lnTo>
                    <a:pt x="362" y="37"/>
                  </a:lnTo>
                  <a:lnTo>
                    <a:pt x="366" y="37"/>
                  </a:lnTo>
                  <a:lnTo>
                    <a:pt x="368" y="39"/>
                  </a:lnTo>
                  <a:lnTo>
                    <a:pt x="368" y="39"/>
                  </a:lnTo>
                  <a:lnTo>
                    <a:pt x="371" y="41"/>
                  </a:lnTo>
                  <a:lnTo>
                    <a:pt x="371" y="45"/>
                  </a:lnTo>
                  <a:lnTo>
                    <a:pt x="371" y="50"/>
                  </a:lnTo>
                  <a:lnTo>
                    <a:pt x="368" y="52"/>
                  </a:lnTo>
                  <a:lnTo>
                    <a:pt x="368" y="52"/>
                  </a:lnTo>
                  <a:lnTo>
                    <a:pt x="347" y="75"/>
                  </a:lnTo>
                  <a:lnTo>
                    <a:pt x="330" y="101"/>
                  </a:lnTo>
                  <a:lnTo>
                    <a:pt x="330" y="101"/>
                  </a:lnTo>
                  <a:lnTo>
                    <a:pt x="315" y="131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2" y="170"/>
                  </a:lnTo>
                  <a:lnTo>
                    <a:pt x="300" y="172"/>
                  </a:lnTo>
                  <a:lnTo>
                    <a:pt x="296" y="172"/>
                  </a:lnTo>
                  <a:lnTo>
                    <a:pt x="291" y="172"/>
                  </a:lnTo>
                  <a:lnTo>
                    <a:pt x="291" y="172"/>
                  </a:lnTo>
                  <a:lnTo>
                    <a:pt x="289" y="170"/>
                  </a:lnTo>
                  <a:lnTo>
                    <a:pt x="287" y="167"/>
                  </a:lnTo>
                  <a:lnTo>
                    <a:pt x="285" y="163"/>
                  </a:lnTo>
                  <a:lnTo>
                    <a:pt x="285" y="161"/>
                  </a:lnTo>
                  <a:lnTo>
                    <a:pt x="285" y="161"/>
                  </a:lnTo>
                  <a:lnTo>
                    <a:pt x="298" y="125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34" y="65"/>
                  </a:lnTo>
                  <a:lnTo>
                    <a:pt x="356" y="39"/>
                  </a:lnTo>
                  <a:lnTo>
                    <a:pt x="356" y="39"/>
                  </a:lnTo>
                  <a:close/>
                  <a:moveTo>
                    <a:pt x="161" y="313"/>
                  </a:moveTo>
                  <a:lnTo>
                    <a:pt x="272" y="377"/>
                  </a:lnTo>
                  <a:lnTo>
                    <a:pt x="323" y="223"/>
                  </a:lnTo>
                  <a:lnTo>
                    <a:pt x="266" y="189"/>
                  </a:lnTo>
                  <a:lnTo>
                    <a:pt x="161" y="313"/>
                  </a:lnTo>
                  <a:lnTo>
                    <a:pt x="161" y="313"/>
                  </a:lnTo>
                  <a:close/>
                  <a:moveTo>
                    <a:pt x="184" y="313"/>
                  </a:moveTo>
                  <a:lnTo>
                    <a:pt x="219" y="332"/>
                  </a:lnTo>
                  <a:lnTo>
                    <a:pt x="289" y="212"/>
                  </a:lnTo>
                  <a:lnTo>
                    <a:pt x="270" y="202"/>
                  </a:lnTo>
                  <a:lnTo>
                    <a:pt x="184" y="31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</p:grpSp>
      <p:sp>
        <p:nvSpPr>
          <p:cNvPr id="3" name="等腰三角形 2"/>
          <p:cNvSpPr/>
          <p:nvPr/>
        </p:nvSpPr>
        <p:spPr>
          <a:xfrm rot="8100000">
            <a:off x="2611438" y="1014413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740000">
            <a:off x="3270250" y="1706563"/>
            <a:ext cx="261938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11580000">
            <a:off x="6451600" y="1036638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6360000">
            <a:off x="5611813" y="1797050"/>
            <a:ext cx="260350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" grpId="0" animBg="1"/>
      <p:bldP spid="24581" grpId="0"/>
      <p:bldP spid="24580" grpId="0" bldLvl="0" animBg="1"/>
      <p:bldP spid="3" grpId="0" animBg="1"/>
      <p:bldP spid="4" grpId="0" animBg="1"/>
      <p:bldP spid="5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29337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Drop Table Query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691640"/>
            <a:ext cx="37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 table </a:t>
            </a:r>
            <a:r>
              <a:rPr lang="en-US" dirty="0" err="1" smtClean="0"/>
              <a:t>dummy_table</a:t>
            </a:r>
            <a:r>
              <a:rPr lang="en-US" dirty="0" smtClean="0"/>
              <a:t>;</a:t>
            </a:r>
            <a:endParaRPr lang="en-IN" dirty="0"/>
          </a:p>
        </p:txBody>
      </p:sp>
      <p:sp>
        <p:nvSpPr>
          <p:cNvPr id="9" name="文本框 2"/>
          <p:cNvSpPr txBox="1"/>
          <p:nvPr/>
        </p:nvSpPr>
        <p:spPr>
          <a:xfrm>
            <a:off x="609599" y="2746743"/>
            <a:ext cx="496186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Alter Table (for new column creation)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" y="3270809"/>
            <a:ext cx="709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 table </a:t>
            </a:r>
            <a:r>
              <a:rPr lang="en-US" dirty="0" err="1"/>
              <a:t>emp_details</a:t>
            </a:r>
            <a:r>
              <a:rPr lang="en-US" dirty="0"/>
              <a:t> add column </a:t>
            </a:r>
            <a:r>
              <a:rPr lang="en-US" dirty="0" err="1"/>
              <a:t>new_column</a:t>
            </a:r>
            <a:r>
              <a:rPr lang="en-US" dirty="0"/>
              <a:t> varchar(20);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0" y="2323133"/>
            <a:ext cx="6965284" cy="160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3764097"/>
            <a:ext cx="4770533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5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338115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Alter Table (Modify Column)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8" y="1691640"/>
            <a:ext cx="7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alter table emp_details modify new_column int;</a:t>
            </a:r>
            <a:endParaRPr lang="en-IN" dirty="0"/>
          </a:p>
        </p:txBody>
      </p:sp>
      <p:sp>
        <p:nvSpPr>
          <p:cNvPr id="9" name="文本框 2"/>
          <p:cNvSpPr txBox="1"/>
          <p:nvPr/>
        </p:nvSpPr>
        <p:spPr>
          <a:xfrm>
            <a:off x="609599" y="2746743"/>
            <a:ext cx="496186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Alter Table (drop column)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" y="3299161"/>
            <a:ext cx="562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 table </a:t>
            </a:r>
            <a:r>
              <a:rPr lang="en-US" dirty="0" err="1" smtClean="0"/>
              <a:t>emp_details</a:t>
            </a:r>
            <a:r>
              <a:rPr lang="en-US" dirty="0" smtClean="0"/>
              <a:t> drop column </a:t>
            </a:r>
            <a:r>
              <a:rPr lang="en-US" dirty="0" err="1" smtClean="0"/>
              <a:t>new_column</a:t>
            </a:r>
            <a:r>
              <a:rPr lang="en-US" dirty="0" smtClean="0"/>
              <a:t>;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297133"/>
            <a:ext cx="6934801" cy="1676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3976746"/>
            <a:ext cx="6911939" cy="2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7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338115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Alter Table (Rename Table)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8" y="1691640"/>
            <a:ext cx="7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 table </a:t>
            </a:r>
            <a:r>
              <a:rPr lang="en-US" dirty="0" err="1" smtClean="0"/>
              <a:t>emp_details</a:t>
            </a:r>
            <a:r>
              <a:rPr lang="en-US" dirty="0" smtClean="0"/>
              <a:t> rename </a:t>
            </a:r>
            <a:r>
              <a:rPr lang="en-US" dirty="0" err="1" smtClean="0"/>
              <a:t>employee_details</a:t>
            </a:r>
            <a:r>
              <a:rPr lang="en-US" dirty="0" smtClean="0"/>
              <a:t>;</a:t>
            </a:r>
            <a:endParaRPr lang="en-IN" dirty="0"/>
          </a:p>
        </p:txBody>
      </p:sp>
      <p:sp>
        <p:nvSpPr>
          <p:cNvPr id="9" name="文本框 2"/>
          <p:cNvSpPr txBox="1"/>
          <p:nvPr/>
        </p:nvSpPr>
        <p:spPr>
          <a:xfrm>
            <a:off x="609600" y="2746743"/>
            <a:ext cx="207689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Update Table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" y="3299161"/>
            <a:ext cx="798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emp_details</a:t>
            </a:r>
            <a:r>
              <a:rPr lang="en-US" dirty="0"/>
              <a:t> set </a:t>
            </a:r>
            <a:r>
              <a:rPr lang="en-US" dirty="0" err="1"/>
              <a:t>emp_name</a:t>
            </a:r>
            <a:r>
              <a:rPr lang="en-US" dirty="0"/>
              <a:t> = 'Vijay Adithya' where </a:t>
            </a:r>
            <a:r>
              <a:rPr lang="en-US" dirty="0" err="1"/>
              <a:t>emp_id</a:t>
            </a:r>
            <a:r>
              <a:rPr lang="en-US" dirty="0"/>
              <a:t> = 17034;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2343231"/>
            <a:ext cx="6881456" cy="190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358"/>
          <a:stretch/>
        </p:blipFill>
        <p:spPr>
          <a:xfrm>
            <a:off x="685800" y="3906398"/>
            <a:ext cx="6927180" cy="1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68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338115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Delete Statement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8" y="1691640"/>
            <a:ext cx="7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from </a:t>
            </a:r>
            <a:r>
              <a:rPr lang="en-US" dirty="0" err="1"/>
              <a:t>emp_details</a:t>
            </a:r>
            <a:r>
              <a:rPr lang="en-US" dirty="0"/>
              <a:t> where </a:t>
            </a:r>
            <a:r>
              <a:rPr lang="en-US" dirty="0" err="1"/>
              <a:t>emp_id</a:t>
            </a:r>
            <a:r>
              <a:rPr lang="en-US" dirty="0"/>
              <a:t> = 17034;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355612"/>
            <a:ext cx="6950042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76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2792820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Where Clause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8" y="1691640"/>
            <a:ext cx="7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emp_details WHERE dep_no = 70;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9" y="2217122"/>
            <a:ext cx="3962743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70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316141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AND </a:t>
            </a:r>
            <a:r>
              <a:rPr lang="en-US" altLang="zh-CN" sz="2000" b="1" dirty="0" err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and</a:t>
            </a:r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 OR keywords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8" y="1478991"/>
            <a:ext cx="767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(</a:t>
            </a:r>
            <a:r>
              <a:rPr lang="en-US" dirty="0" err="1"/>
              <a:t>branch_id</a:t>
            </a:r>
            <a:r>
              <a:rPr lang="en-US" dirty="0"/>
              <a:t> = 241 or </a:t>
            </a:r>
            <a:r>
              <a:rPr lang="en-US" dirty="0" err="1"/>
              <a:t>branch_id</a:t>
            </a:r>
            <a:r>
              <a:rPr lang="en-US" dirty="0"/>
              <a:t> = 242)and amount &gt;= 15000;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2196413"/>
            <a:ext cx="3482642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33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901465"/>
            <a:ext cx="316141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IN and NOT IN keywords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237989"/>
            <a:ext cx="3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</a:t>
            </a:r>
            <a:r>
              <a:rPr lang="en-US" dirty="0" err="1"/>
              <a:t>branch_id</a:t>
            </a:r>
            <a:r>
              <a:rPr lang="en-US" dirty="0"/>
              <a:t> in (243, 244</a:t>
            </a:r>
            <a:r>
              <a:rPr lang="en-US" dirty="0" smtClean="0"/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047349"/>
            <a:ext cx="3475021" cy="2850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76" y="2047349"/>
            <a:ext cx="3482642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6056" y="1237989"/>
            <a:ext cx="350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</a:t>
            </a:r>
            <a:r>
              <a:rPr lang="en-US" dirty="0" err="1"/>
              <a:t>branch_id</a:t>
            </a:r>
            <a:r>
              <a:rPr lang="en-US" dirty="0"/>
              <a:t> not in (241, 242</a:t>
            </a:r>
            <a:r>
              <a:rPr lang="en-US" dirty="0" smtClean="0"/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433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316141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Relational Operators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443551"/>
            <a:ext cx="352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amount &gt;= 25000</a:t>
            </a:r>
            <a:r>
              <a:rPr lang="en-US" dirty="0" smtClean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2102857"/>
            <a:ext cx="3520745" cy="3040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97" y="2085759"/>
            <a:ext cx="3513124" cy="3010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1197" y="1388274"/>
            <a:ext cx="352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amount &lt; 20000</a:t>
            </a:r>
            <a:r>
              <a:rPr lang="en-US" dirty="0" smtClean="0"/>
              <a:t>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389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316141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Relational Operators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443551"/>
            <a:ext cx="3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amount </a:t>
            </a:r>
            <a:r>
              <a:rPr lang="en-US" dirty="0" smtClean="0"/>
              <a:t>= 28000;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3" y="2271940"/>
            <a:ext cx="3535986" cy="1379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52" y="2263368"/>
            <a:ext cx="3513124" cy="2491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7952" y="1414952"/>
            <a:ext cx="3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sal_details</a:t>
            </a:r>
            <a:r>
              <a:rPr lang="en-US" dirty="0"/>
              <a:t> where amount &lt;&gt; 28000</a:t>
            </a:r>
            <a:r>
              <a:rPr lang="en-US" dirty="0" smtClean="0"/>
              <a:t>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116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54256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COUNT, DISTINCT, COUNT with DISTINCT keywords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1" y="1407900"/>
            <a:ext cx="266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count(</a:t>
            </a:r>
            <a:r>
              <a:rPr lang="en-US" dirty="0" err="1"/>
              <a:t>emp_id</a:t>
            </a:r>
            <a:r>
              <a:rPr lang="en-US" dirty="0"/>
              <a:t>) as </a:t>
            </a:r>
            <a:r>
              <a:rPr lang="en-US" dirty="0" err="1"/>
              <a:t>dep_count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 where </a:t>
            </a:r>
            <a:r>
              <a:rPr lang="en-US" dirty="0" err="1"/>
              <a:t>dep_no</a:t>
            </a:r>
            <a:r>
              <a:rPr lang="en-US" dirty="0"/>
              <a:t> = 50</a:t>
            </a:r>
            <a:r>
              <a:rPr lang="en-US" dirty="0" smtClean="0"/>
              <a:t>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46" y="3008339"/>
            <a:ext cx="1066892" cy="723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530" y="2745426"/>
            <a:ext cx="960203" cy="1249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25" y="2981666"/>
            <a:ext cx="1097375" cy="7773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9004" y="1397000"/>
            <a:ext cx="2499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distinct(</a:t>
            </a:r>
            <a:r>
              <a:rPr lang="en-US" dirty="0" err="1"/>
              <a:t>dep_no</a:t>
            </a:r>
            <a:r>
              <a:rPr lang="en-US" dirty="0"/>
              <a:t>) as </a:t>
            </a:r>
            <a:r>
              <a:rPr lang="en-US" dirty="0" err="1"/>
              <a:t>dep_nos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5047" y="1366851"/>
            <a:ext cx="2589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count(distinct(</a:t>
            </a:r>
            <a:r>
              <a:rPr lang="en-US" dirty="0" err="1"/>
              <a:t>dep_no</a:t>
            </a:r>
            <a:r>
              <a:rPr lang="en-US" dirty="0"/>
              <a:t>)) as </a:t>
            </a:r>
            <a:r>
              <a:rPr lang="en-US" dirty="0" err="1"/>
              <a:t>dep_count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2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32385" y="-60325"/>
            <a:ext cx="3017838" cy="5243513"/>
          </a:xfrm>
          <a:custGeom>
            <a:avLst/>
            <a:gdLst>
              <a:gd name="connisteX0" fmla="*/ 0 w 3018155"/>
              <a:gd name="connsiteY0" fmla="*/ 0 h 5243195"/>
              <a:gd name="connisteX1" fmla="*/ 0 w 3018155"/>
              <a:gd name="connsiteY1" fmla="*/ 5243195 h 5243195"/>
              <a:gd name="connisteX2" fmla="*/ 3018155 w 3018155"/>
              <a:gd name="connsiteY2" fmla="*/ 5243195 h 5243195"/>
              <a:gd name="connisteX3" fmla="*/ 2002155 w 3018155"/>
              <a:gd name="connsiteY3" fmla="*/ 0 h 5243195"/>
              <a:gd name="connisteX4" fmla="*/ 0 w 3018155"/>
              <a:gd name="connsiteY4" fmla="*/ 0 h 5243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018155" h="5243195">
                <a:moveTo>
                  <a:pt x="0" y="0"/>
                </a:moveTo>
                <a:lnTo>
                  <a:pt x="0" y="5243195"/>
                </a:lnTo>
                <a:lnTo>
                  <a:pt x="3018155" y="5243195"/>
                </a:lnTo>
                <a:lnTo>
                  <a:pt x="2002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1688" y="1370013"/>
            <a:ext cx="202247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720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 </a:t>
            </a:r>
          </a:p>
          <a:p>
            <a:r>
              <a:rPr lang="zh-CN" altLang="en-US" sz="720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 </a:t>
            </a:r>
            <a:endParaRPr lang="zh-CN" altLang="en-US" sz="720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28356" name="标题 1"/>
          <p:cNvSpPr txBox="1"/>
          <p:nvPr/>
        </p:nvSpPr>
        <p:spPr>
          <a:xfrm>
            <a:off x="2216060" y="688222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002748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SQL Basics</a:t>
            </a:r>
            <a:endParaRPr lang="en-US" altLang="x-none" sz="1255" noProof="1">
              <a:solidFill>
                <a:srgbClr val="002748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272798" y="1033280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SQL Servers</a:t>
            </a:r>
            <a:endParaRPr lang="en-US" altLang="x-none" sz="1255" noProof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362508" y="1389861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002748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DBMS and RDBMS</a:t>
            </a:r>
            <a:endParaRPr lang="en-US" altLang="x-none" sz="1255" noProof="1">
              <a:solidFill>
                <a:srgbClr val="002748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408130" y="1753178"/>
            <a:ext cx="3679825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Database and Datatypes</a:t>
            </a:r>
            <a:endParaRPr lang="en-US" altLang="x-none" sz="1255" noProof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530093" y="2103023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002748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MySQL Main Commands</a:t>
            </a:r>
            <a:endParaRPr lang="en-US" altLang="x-none" sz="1255" noProof="1">
              <a:solidFill>
                <a:srgbClr val="002748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77502" y="2468679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MySQL General Functions</a:t>
            </a:r>
            <a:endParaRPr lang="en-US" altLang="x-none" sz="1255" noProof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7453313" y="-47625"/>
            <a:ext cx="3017838" cy="5243513"/>
          </a:xfrm>
          <a:custGeom>
            <a:avLst/>
            <a:gdLst>
              <a:gd name="connisteX0" fmla="*/ 0 w 3018155"/>
              <a:gd name="connsiteY0" fmla="*/ 0 h 5243195"/>
              <a:gd name="connisteX1" fmla="*/ 0 w 3018155"/>
              <a:gd name="connsiteY1" fmla="*/ 5243195 h 5243195"/>
              <a:gd name="connisteX2" fmla="*/ 3018155 w 3018155"/>
              <a:gd name="connsiteY2" fmla="*/ 5243195 h 5243195"/>
              <a:gd name="connisteX3" fmla="*/ 2002155 w 3018155"/>
              <a:gd name="connsiteY3" fmla="*/ 0 h 5243195"/>
              <a:gd name="connisteX4" fmla="*/ 0 w 3018155"/>
              <a:gd name="connsiteY4" fmla="*/ 0 h 5243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018155" h="5243195">
                <a:moveTo>
                  <a:pt x="0" y="0"/>
                </a:moveTo>
                <a:lnTo>
                  <a:pt x="0" y="5243195"/>
                </a:lnTo>
                <a:lnTo>
                  <a:pt x="3018155" y="5243195"/>
                </a:lnTo>
                <a:lnTo>
                  <a:pt x="2002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205" y="2362835"/>
            <a:ext cx="2022475" cy="417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20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CONTENTS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2669233" y="2848601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002748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MySQL Calculate Functions</a:t>
            </a:r>
            <a:endParaRPr lang="en-US" altLang="x-none" sz="1255" noProof="1">
              <a:solidFill>
                <a:srgbClr val="002748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2762055" y="3214799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MySQL String Functions</a:t>
            </a:r>
            <a:endParaRPr lang="en-US" altLang="x-none" sz="1255" noProof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131320" y="4659243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Procedures and Triggers</a:t>
            </a:r>
            <a:endParaRPr lang="en-US" altLang="x-none" sz="1255" noProof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935061" y="3976847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Logical Functions</a:t>
            </a:r>
            <a:endParaRPr lang="en-US" altLang="x-none" sz="1255" noProof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884669" y="3588534"/>
            <a:ext cx="3678238" cy="31972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002748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MySQL Date Functions</a:t>
            </a:r>
            <a:endParaRPr lang="en-US" altLang="x-none" sz="1255" noProof="1">
              <a:solidFill>
                <a:srgbClr val="002748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051072" y="4328037"/>
            <a:ext cx="3678238" cy="29279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 smtClean="0">
                <a:solidFill>
                  <a:srgbClr val="002748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Joins</a:t>
            </a:r>
            <a:endParaRPr lang="en-US" altLang="x-none" sz="1255" noProof="1">
              <a:solidFill>
                <a:srgbClr val="002748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49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49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9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9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49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49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49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49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4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49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49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49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49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228356" grpId="0"/>
      <p:bldP spid="5" grpId="0"/>
      <p:bldP spid="6" grpId="0"/>
      <p:bldP spid="7" grpId="0"/>
      <p:bldP spid="8" grpId="0"/>
      <p:bldP spid="9" grpId="0"/>
      <p:bldP spid="10" grpId="0" bldLvl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19523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ORDER BY and ORDER BY DESC clauses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443551"/>
            <a:ext cx="3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order by </a:t>
            </a:r>
            <a:r>
              <a:rPr lang="en-US" dirty="0" err="1"/>
              <a:t>designation_id</a:t>
            </a:r>
            <a:r>
              <a:rPr lang="en-US" dirty="0"/>
              <a:t>;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47952" y="1414952"/>
            <a:ext cx="3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order by </a:t>
            </a:r>
            <a:r>
              <a:rPr lang="en-US" dirty="0" err="1"/>
              <a:t>designation_id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3" y="2447972"/>
            <a:ext cx="3924640" cy="2187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34" y="2417490"/>
            <a:ext cx="4038950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5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260143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GROUP BY clause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8" y="1443551"/>
            <a:ext cx="842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dep_no</a:t>
            </a:r>
            <a:r>
              <a:rPr lang="en-US" dirty="0"/>
              <a:t>, count(</a:t>
            </a:r>
            <a:r>
              <a:rPr lang="en-US" dirty="0" err="1"/>
              <a:t>emp_id</a:t>
            </a:r>
            <a:r>
              <a:rPr lang="en-US" dirty="0"/>
              <a:t>) as </a:t>
            </a:r>
            <a:r>
              <a:rPr lang="en-US" dirty="0" err="1"/>
              <a:t>emp_count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 group by </a:t>
            </a:r>
            <a:r>
              <a:rPr lang="en-US" dirty="0" err="1"/>
              <a:t>dep_no</a:t>
            </a:r>
            <a:r>
              <a:rPr lang="en-US" dirty="0"/>
              <a:t>;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80" y="2137177"/>
            <a:ext cx="1661304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88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LIMIT and DESC LIMIT keywords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443551"/>
            <a:ext cx="36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limit 10;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47952" y="1414952"/>
            <a:ext cx="3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order by </a:t>
            </a:r>
            <a:r>
              <a:rPr lang="en-US" dirty="0" err="1"/>
              <a:t>emp_id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 limit 10;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3" y="2447972"/>
            <a:ext cx="3924640" cy="2187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52" y="2340873"/>
            <a:ext cx="397798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3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014842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LIKE and NOT LIKE keywords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443551"/>
            <a:ext cx="364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where </a:t>
            </a:r>
            <a:r>
              <a:rPr lang="en-US" dirty="0" err="1"/>
              <a:t>emp_name</a:t>
            </a:r>
            <a:r>
              <a:rPr lang="en-US" dirty="0"/>
              <a:t> like '%an';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47952" y="1414952"/>
            <a:ext cx="3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order by </a:t>
            </a:r>
            <a:r>
              <a:rPr lang="en-US" dirty="0" err="1"/>
              <a:t>emp_id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 limit 10;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8" y="2340873"/>
            <a:ext cx="3977985" cy="15393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40873"/>
            <a:ext cx="3947502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9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013098" y="361751"/>
            <a:ext cx="5139069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General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BETWEEN keyword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8" y="1407900"/>
            <a:ext cx="820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where </a:t>
            </a:r>
            <a:r>
              <a:rPr lang="en-US" dirty="0" err="1"/>
              <a:t>date_of_join</a:t>
            </a:r>
            <a:r>
              <a:rPr lang="en-US" dirty="0"/>
              <a:t> between '2022-05-0' and '2022-06-01';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81" y="2248778"/>
            <a:ext cx="394750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58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Calculate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SUM and AVERAGE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1407900"/>
            <a:ext cx="379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sum(amount) as branch_241_amount from </a:t>
            </a:r>
            <a:r>
              <a:rPr lang="en-US" dirty="0" err="1"/>
              <a:t>sal_details</a:t>
            </a:r>
            <a:r>
              <a:rPr lang="en-US" dirty="0"/>
              <a:t> where </a:t>
            </a:r>
            <a:r>
              <a:rPr lang="en-US" dirty="0" err="1"/>
              <a:t>branch_id</a:t>
            </a:r>
            <a:r>
              <a:rPr lang="en-US" dirty="0"/>
              <a:t> = 241;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44" y="2630142"/>
            <a:ext cx="1600339" cy="7544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08967" y="1418800"/>
            <a:ext cx="379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 smtClean="0"/>
              <a:t>avg</a:t>
            </a:r>
            <a:r>
              <a:rPr lang="en-US" dirty="0" smtClean="0"/>
              <a:t>(amount</a:t>
            </a:r>
            <a:r>
              <a:rPr lang="en-US" dirty="0"/>
              <a:t>) as </a:t>
            </a:r>
            <a:r>
              <a:rPr lang="en-US" dirty="0" smtClean="0"/>
              <a:t>branch_241_average from </a:t>
            </a:r>
            <a:r>
              <a:rPr lang="en-US" dirty="0" err="1"/>
              <a:t>sal_details</a:t>
            </a:r>
            <a:r>
              <a:rPr lang="en-US" dirty="0"/>
              <a:t> where </a:t>
            </a:r>
            <a:r>
              <a:rPr lang="en-US" dirty="0" err="1"/>
              <a:t>branch_id</a:t>
            </a:r>
            <a:r>
              <a:rPr lang="en-US" dirty="0"/>
              <a:t> = 241;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74" y="2653003"/>
            <a:ext cx="1577477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Calculate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MIN and MAX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1407900"/>
            <a:ext cx="379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max(amount) as </a:t>
            </a:r>
            <a:r>
              <a:rPr lang="en-US" dirty="0" err="1"/>
              <a:t>min_amount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408967" y="1418800"/>
            <a:ext cx="379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min(amount) as </a:t>
            </a:r>
            <a:r>
              <a:rPr lang="en-US" dirty="0" err="1"/>
              <a:t>min_amount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54341"/>
            <a:ext cx="1196444" cy="693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74" y="2454341"/>
            <a:ext cx="1150720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3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Calculate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MIN, MAX and COUNT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407900"/>
            <a:ext cx="2537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max(amount) as </a:t>
            </a:r>
            <a:r>
              <a:rPr lang="en-US" dirty="0" err="1"/>
              <a:t>min_amount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168503" y="1397000"/>
            <a:ext cx="2431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min(amount) as </a:t>
            </a:r>
            <a:r>
              <a:rPr lang="en-US" dirty="0" err="1"/>
              <a:t>min_amount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22" y="2454341"/>
            <a:ext cx="1196444" cy="693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37" y="2454341"/>
            <a:ext cx="1150720" cy="708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4112" y="1397000"/>
            <a:ext cx="267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count(</a:t>
            </a:r>
            <a:r>
              <a:rPr lang="en-US" dirty="0" err="1"/>
              <a:t>salary_id</a:t>
            </a:r>
            <a:r>
              <a:rPr lang="en-US" dirty="0"/>
              <a:t>) as </a:t>
            </a:r>
            <a:r>
              <a:rPr lang="en-US" dirty="0" err="1"/>
              <a:t>sal_count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05" y="2461961"/>
            <a:ext cx="983065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18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String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LCASE and UCASE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14079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emp_name</a:t>
            </a:r>
            <a:r>
              <a:rPr lang="en-US" dirty="0"/>
              <a:t>, </a:t>
            </a:r>
            <a:r>
              <a:rPr lang="en-US" dirty="0" err="1"/>
              <a:t>lcase</a:t>
            </a:r>
            <a:r>
              <a:rPr lang="en-US" dirty="0"/>
              <a:t>(</a:t>
            </a:r>
            <a:r>
              <a:rPr lang="en-US" dirty="0" err="1"/>
              <a:t>emp_name</a:t>
            </a:r>
            <a:r>
              <a:rPr lang="en-US" dirty="0"/>
              <a:t>) as </a:t>
            </a:r>
            <a:r>
              <a:rPr lang="en-US" dirty="0" err="1"/>
              <a:t>lower_case_name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99" y="1397000"/>
            <a:ext cx="411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emp_name</a:t>
            </a:r>
            <a:r>
              <a:rPr lang="en-US" dirty="0"/>
              <a:t>, </a:t>
            </a:r>
            <a:r>
              <a:rPr lang="en-US" dirty="0" err="1"/>
              <a:t>ucase</a:t>
            </a:r>
            <a:r>
              <a:rPr lang="en-US" dirty="0"/>
              <a:t>(</a:t>
            </a:r>
            <a:r>
              <a:rPr lang="en-US" dirty="0" err="1"/>
              <a:t>emp_name</a:t>
            </a:r>
            <a:r>
              <a:rPr lang="en-US" dirty="0"/>
              <a:t>) as </a:t>
            </a:r>
            <a:r>
              <a:rPr lang="en-US" dirty="0" err="1"/>
              <a:t>upper_case_name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 smtClean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2" y="2454341"/>
            <a:ext cx="2141406" cy="2263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54341"/>
            <a:ext cx="2156647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40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String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LEFT and RIGHT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363" y="1407900"/>
            <a:ext cx="406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emp_name</a:t>
            </a:r>
            <a:r>
              <a:rPr lang="en-US" dirty="0"/>
              <a:t>, </a:t>
            </a:r>
            <a:r>
              <a:rPr lang="en-US" dirty="0" smtClean="0"/>
              <a:t>left(</a:t>
            </a:r>
            <a:r>
              <a:rPr lang="en-US" dirty="0" err="1" smtClean="0"/>
              <a:t>emp_name</a:t>
            </a:r>
            <a:r>
              <a:rPr lang="en-US" dirty="0" smtClean="0"/>
              <a:t>, 3</a:t>
            </a:r>
            <a:r>
              <a:rPr lang="en-US" dirty="0"/>
              <a:t>) as </a:t>
            </a:r>
            <a:r>
              <a:rPr lang="en-US" dirty="0" err="1"/>
              <a:t>left_name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16238"/>
            <a:ext cx="1722269" cy="22023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1999" y="1418800"/>
            <a:ext cx="413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emp_name</a:t>
            </a:r>
            <a:r>
              <a:rPr lang="en-US" dirty="0"/>
              <a:t>, </a:t>
            </a:r>
            <a:r>
              <a:rPr lang="en-US" dirty="0" smtClean="0"/>
              <a:t>right(</a:t>
            </a:r>
            <a:r>
              <a:rPr lang="en-US" dirty="0" err="1" smtClean="0"/>
              <a:t>emp_name</a:t>
            </a:r>
            <a:r>
              <a:rPr lang="en-US" dirty="0" smtClean="0"/>
              <a:t>, 2</a:t>
            </a:r>
            <a:r>
              <a:rPr lang="en-US" dirty="0"/>
              <a:t>) as </a:t>
            </a:r>
            <a:r>
              <a:rPr lang="en-US" dirty="0" err="1"/>
              <a:t>left_name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74" y="2408617"/>
            <a:ext cx="1729890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4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3129797" y="262691"/>
            <a:ext cx="25905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SQL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7191" y="935665"/>
            <a:ext cx="774050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SQL stands for Structured Query Language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Structured query language (SQL) is a programming language for storing and processing information in a relational </a:t>
            </a:r>
            <a:r>
              <a:rPr lang="en-US" dirty="0" smtClean="0"/>
              <a:t>database.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relational database stores information in tabular form, with rows and columns representing different data attributes and the various relationships between the data values.</a:t>
            </a:r>
            <a:endParaRPr lang="en-IN" dirty="0"/>
          </a:p>
        </p:txBody>
      </p:sp>
      <p:pic>
        <p:nvPicPr>
          <p:cNvPr id="1026" name="Picture 2" descr="File:Sql data base with logo.pn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78" y="3505132"/>
            <a:ext cx="3007758" cy="140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String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8" y="1007790"/>
            <a:ext cx="446567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CONCAT and TRIM Functions 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363" y="1407900"/>
            <a:ext cx="406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emp_name</a:t>
            </a:r>
            <a:r>
              <a:rPr lang="en-US" dirty="0"/>
              <a:t>, </a:t>
            </a:r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emp_name</a:t>
            </a:r>
            <a:r>
              <a:rPr lang="en-US" dirty="0"/>
              <a:t>, " '</a:t>
            </a:r>
            <a:r>
              <a:rPr lang="en-US" dirty="0" err="1"/>
              <a:t>last_name</a:t>
            </a:r>
            <a:r>
              <a:rPr lang="en-US" dirty="0"/>
              <a:t>'") as </a:t>
            </a:r>
            <a:r>
              <a:rPr lang="en-US" dirty="0" err="1"/>
              <a:t>full_name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99" y="1418800"/>
            <a:ext cx="413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trim('        Vijay Adithya R S      ') as </a:t>
            </a:r>
            <a:r>
              <a:rPr lang="en-US" dirty="0" err="1"/>
              <a:t>trim_function_output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07" y="2537405"/>
            <a:ext cx="2171888" cy="2194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71" y="2537405"/>
            <a:ext cx="1615580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9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String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308653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CHAR-LENGTH, MID and LENGTH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363" y="1407900"/>
            <a:ext cx="2877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dep_name</a:t>
            </a:r>
            <a:r>
              <a:rPr lang="en-US" dirty="0"/>
              <a:t>, </a:t>
            </a:r>
            <a:r>
              <a:rPr lang="en-US" dirty="0" err="1"/>
              <a:t>char_length</a:t>
            </a:r>
            <a:r>
              <a:rPr lang="en-US" dirty="0"/>
              <a:t>(</a:t>
            </a:r>
            <a:r>
              <a:rPr lang="en-US" dirty="0" err="1"/>
              <a:t>dep_name</a:t>
            </a:r>
            <a:r>
              <a:rPr lang="en-US" dirty="0"/>
              <a:t>) as </a:t>
            </a:r>
            <a:r>
              <a:rPr lang="en-US" dirty="0" err="1"/>
              <a:t>dept_char_length</a:t>
            </a:r>
            <a:r>
              <a:rPr lang="en-US" dirty="0"/>
              <a:t> from </a:t>
            </a:r>
            <a:r>
              <a:rPr lang="en-US" dirty="0" err="1"/>
              <a:t>dept_details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07"/>
          <a:stretch/>
        </p:blipFill>
        <p:spPr>
          <a:xfrm>
            <a:off x="297711" y="2715321"/>
            <a:ext cx="2553264" cy="1280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88242" y="1346636"/>
            <a:ext cx="2877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dep_name</a:t>
            </a:r>
            <a:r>
              <a:rPr lang="en-US" dirty="0"/>
              <a:t>, mid(</a:t>
            </a:r>
            <a:r>
              <a:rPr lang="en-US" dirty="0" err="1"/>
              <a:t>dep_name</a:t>
            </a:r>
            <a:r>
              <a:rPr lang="en-US" dirty="0"/>
              <a:t>, 1, 10) as </a:t>
            </a:r>
            <a:r>
              <a:rPr lang="en-US" dirty="0" err="1"/>
              <a:t>mid_dep_name</a:t>
            </a:r>
            <a:r>
              <a:rPr lang="en-US" dirty="0"/>
              <a:t> from </a:t>
            </a:r>
            <a:r>
              <a:rPr lang="en-US" dirty="0" err="1"/>
              <a:t>dept_details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909"/>
          <a:stretch/>
        </p:blipFill>
        <p:spPr>
          <a:xfrm>
            <a:off x="3076010" y="2701350"/>
            <a:ext cx="2429600" cy="13564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66121" y="1346635"/>
            <a:ext cx="2877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dep_name</a:t>
            </a:r>
            <a:r>
              <a:rPr lang="en-US" dirty="0"/>
              <a:t>, mid(</a:t>
            </a:r>
            <a:r>
              <a:rPr lang="en-US" dirty="0" err="1"/>
              <a:t>dep_name</a:t>
            </a:r>
            <a:r>
              <a:rPr lang="en-US" dirty="0"/>
              <a:t>, 2, 8) as </a:t>
            </a:r>
            <a:r>
              <a:rPr lang="en-US" dirty="0" err="1"/>
              <a:t>mid_dept_name</a:t>
            </a:r>
            <a:r>
              <a:rPr lang="en-US" dirty="0"/>
              <a:t>, length(mid(</a:t>
            </a:r>
            <a:r>
              <a:rPr lang="en-US" dirty="0" err="1"/>
              <a:t>dep_name</a:t>
            </a:r>
            <a:r>
              <a:rPr lang="en-US" dirty="0"/>
              <a:t>, 2, 8)) as </a:t>
            </a:r>
            <a:r>
              <a:rPr lang="en-US" dirty="0" err="1"/>
              <a:t>dept_length</a:t>
            </a:r>
            <a:r>
              <a:rPr lang="en-US" dirty="0"/>
              <a:t> from </a:t>
            </a:r>
            <a:r>
              <a:rPr lang="en-US" dirty="0" err="1"/>
              <a:t>dept_details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7944"/>
          <a:stretch/>
        </p:blipFill>
        <p:spPr>
          <a:xfrm>
            <a:off x="5730765" y="3168860"/>
            <a:ext cx="3227002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31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Date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DATE_ADD and DATEDIFF Functions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363" y="1407900"/>
            <a:ext cx="406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emp_id</a:t>
            </a:r>
            <a:r>
              <a:rPr lang="en-US" dirty="0"/>
              <a:t>, </a:t>
            </a:r>
            <a:r>
              <a:rPr lang="en-US" dirty="0" err="1"/>
              <a:t>emp_name</a:t>
            </a:r>
            <a:r>
              <a:rPr lang="en-US" dirty="0"/>
              <a:t>, </a:t>
            </a:r>
            <a:r>
              <a:rPr lang="en-US" dirty="0" err="1"/>
              <a:t>date_of_join</a:t>
            </a:r>
            <a:r>
              <a:rPr lang="en-US" dirty="0"/>
              <a:t>, </a:t>
            </a:r>
            <a:r>
              <a:rPr lang="en-US" dirty="0" err="1"/>
              <a:t>date_add</a:t>
            </a:r>
            <a:r>
              <a:rPr lang="en-US" dirty="0"/>
              <a:t>(</a:t>
            </a:r>
            <a:r>
              <a:rPr lang="en-US" dirty="0" err="1"/>
              <a:t>date_of_join</a:t>
            </a:r>
            <a:r>
              <a:rPr lang="en-US" dirty="0"/>
              <a:t>, interval 3 month) as </a:t>
            </a:r>
            <a:r>
              <a:rPr lang="en-US" dirty="0" err="1" smtClean="0"/>
              <a:t>added_date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99" y="1418800"/>
            <a:ext cx="4139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emp_id, emp_name, date_of_join, datediff(curdate(), date_of_join) as working_days from emp_details;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2718117"/>
            <a:ext cx="3116850" cy="2202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81" y="2718117"/>
            <a:ext cx="3307367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90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Date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DATE FORMATS : Year, Month, Day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302" y="1516912"/>
            <a:ext cx="830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date_of_join</a:t>
            </a:r>
            <a:r>
              <a:rPr lang="en-US" dirty="0"/>
              <a:t>, year(</a:t>
            </a:r>
            <a:r>
              <a:rPr lang="en-US" dirty="0" err="1"/>
              <a:t>date_of_join</a:t>
            </a:r>
            <a:r>
              <a:rPr lang="en-US" dirty="0"/>
              <a:t>) as </a:t>
            </a:r>
            <a:r>
              <a:rPr lang="en-US" dirty="0" err="1"/>
              <a:t>year_of_join</a:t>
            </a:r>
            <a:r>
              <a:rPr lang="en-US" dirty="0"/>
              <a:t>, month(</a:t>
            </a:r>
            <a:r>
              <a:rPr lang="en-US" dirty="0" err="1"/>
              <a:t>date_of_join</a:t>
            </a:r>
            <a:r>
              <a:rPr lang="en-US" dirty="0"/>
              <a:t>) as </a:t>
            </a:r>
            <a:r>
              <a:rPr lang="en-US" dirty="0" err="1"/>
              <a:t>month_of_join</a:t>
            </a:r>
            <a:r>
              <a:rPr lang="en-US" dirty="0"/>
              <a:t>, day(</a:t>
            </a:r>
            <a:r>
              <a:rPr lang="en-US" dirty="0" err="1"/>
              <a:t>date_of_join</a:t>
            </a:r>
            <a:r>
              <a:rPr lang="en-US" dirty="0"/>
              <a:t>) as </a:t>
            </a:r>
            <a:r>
              <a:rPr lang="en-US" dirty="0" err="1"/>
              <a:t>day_of_join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47" y="2283155"/>
            <a:ext cx="3551228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00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Logical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IF, IF with AND, IF with OR conditions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363" y="1407900"/>
            <a:ext cx="406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*, if(amount&gt;=25000, 'High </a:t>
            </a:r>
            <a:r>
              <a:rPr lang="en-US" dirty="0" err="1"/>
              <a:t>Salary','Low</a:t>
            </a:r>
            <a:r>
              <a:rPr lang="en-US" dirty="0"/>
              <a:t> Salary') as </a:t>
            </a:r>
            <a:r>
              <a:rPr lang="en-US" dirty="0" err="1"/>
              <a:t>salary_grade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125550" y="1007790"/>
            <a:ext cx="3650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*, if((((</a:t>
            </a:r>
            <a:r>
              <a:rPr lang="en-US" dirty="0" err="1"/>
              <a:t>branch_id</a:t>
            </a:r>
            <a:r>
              <a:rPr lang="en-US" dirty="0"/>
              <a:t> = 241) or (</a:t>
            </a:r>
            <a:r>
              <a:rPr lang="en-US" dirty="0" err="1"/>
              <a:t>branch_id</a:t>
            </a:r>
            <a:r>
              <a:rPr lang="en-US" dirty="0"/>
              <a:t> = 243)) and amount &gt; 25000), 'Successful Employees', 'Require Improvement') as </a:t>
            </a:r>
            <a:r>
              <a:rPr lang="en-US" dirty="0" err="1"/>
              <a:t>emp_feedback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733"/>
          <a:stretch/>
        </p:blipFill>
        <p:spPr>
          <a:xfrm>
            <a:off x="201965" y="2342130"/>
            <a:ext cx="4078312" cy="2232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79"/>
          <a:stretch/>
        </p:blipFill>
        <p:spPr>
          <a:xfrm>
            <a:off x="4557052" y="2485118"/>
            <a:ext cx="4535018" cy="2209992"/>
          </a:xfrm>
          <a:prstGeom prst="rect">
            <a:avLst/>
          </a:prstGeom>
        </p:spPr>
      </p:pic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9172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6" grpId="0"/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Date Functions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COUNT IF Function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362" y="1407900"/>
            <a:ext cx="852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count(if(amount&gt;=25000, 1, null)) as </a:t>
            </a:r>
            <a:r>
              <a:rPr lang="en-US" dirty="0" err="1"/>
              <a:t>good_salary_count</a:t>
            </a:r>
            <a:r>
              <a:rPr lang="en-US" dirty="0"/>
              <a:t> from </a:t>
            </a:r>
            <a:r>
              <a:rPr lang="en-US" dirty="0" err="1"/>
              <a:t>sal_details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478" y="2177342"/>
            <a:ext cx="2266950" cy="10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18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RDBMS Concepts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Connecting 2 Tables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01" y="2208656"/>
            <a:ext cx="7140559" cy="2187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98" y="1524000"/>
            <a:ext cx="729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e, </a:t>
            </a:r>
            <a:r>
              <a:rPr lang="en-US" dirty="0" err="1"/>
              <a:t>sal_details</a:t>
            </a:r>
            <a:r>
              <a:rPr lang="en-US" dirty="0"/>
              <a:t> s where </a:t>
            </a:r>
            <a:r>
              <a:rPr lang="en-US" dirty="0" err="1"/>
              <a:t>e.emp_id</a:t>
            </a:r>
            <a:r>
              <a:rPr lang="en-US" dirty="0"/>
              <a:t> = </a:t>
            </a:r>
            <a:r>
              <a:rPr lang="en-US" dirty="0" err="1"/>
              <a:t>s.emp_id</a:t>
            </a:r>
            <a:r>
              <a:rPr lang="en-US" dirty="0"/>
              <a:t>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622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RDBMS Concepts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Connecting 3 Tables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7" y="1524000"/>
            <a:ext cx="777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e, </a:t>
            </a:r>
            <a:r>
              <a:rPr lang="en-US" dirty="0" err="1"/>
              <a:t>sal_details</a:t>
            </a:r>
            <a:r>
              <a:rPr lang="en-US" dirty="0"/>
              <a:t> s, </a:t>
            </a:r>
            <a:r>
              <a:rPr lang="en-US" dirty="0" err="1"/>
              <a:t>desig_details</a:t>
            </a:r>
            <a:r>
              <a:rPr lang="en-US" dirty="0"/>
              <a:t> d where </a:t>
            </a:r>
            <a:r>
              <a:rPr lang="en-US" dirty="0" err="1"/>
              <a:t>e.emp_id</a:t>
            </a:r>
            <a:r>
              <a:rPr lang="en-US" dirty="0"/>
              <a:t> = </a:t>
            </a:r>
            <a:r>
              <a:rPr lang="en-US" dirty="0" err="1"/>
              <a:t>s.emp_id</a:t>
            </a:r>
            <a:r>
              <a:rPr lang="en-US" dirty="0"/>
              <a:t> and </a:t>
            </a:r>
            <a:r>
              <a:rPr lang="en-US" dirty="0" err="1"/>
              <a:t>e.designation_id</a:t>
            </a:r>
            <a:r>
              <a:rPr lang="en-US" dirty="0"/>
              <a:t> = </a:t>
            </a:r>
            <a:r>
              <a:rPr lang="en-US" dirty="0" err="1"/>
              <a:t>d.designation_id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71"/>
          <a:stretch/>
        </p:blipFill>
        <p:spPr>
          <a:xfrm>
            <a:off x="99236" y="2286431"/>
            <a:ext cx="8923055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1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Inner Join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7" y="1524000"/>
            <a:ext cx="80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 inner join </a:t>
            </a:r>
            <a:r>
              <a:rPr lang="en-US" dirty="0" err="1"/>
              <a:t>sal_details</a:t>
            </a:r>
            <a:r>
              <a:rPr lang="en-US" dirty="0"/>
              <a:t> s on </a:t>
            </a:r>
            <a:r>
              <a:rPr lang="en-US" dirty="0" err="1"/>
              <a:t>e.emp_id</a:t>
            </a:r>
            <a:r>
              <a:rPr lang="en-US" dirty="0"/>
              <a:t> = </a:t>
            </a:r>
            <a:r>
              <a:rPr lang="en-US" dirty="0" err="1"/>
              <a:t>s.emp_id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6" y="2231518"/>
            <a:ext cx="7186283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Left Join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7" y="1524000"/>
            <a:ext cx="800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 left join </a:t>
            </a:r>
            <a:r>
              <a:rPr lang="en-US" dirty="0" err="1"/>
              <a:t>desig_details</a:t>
            </a:r>
            <a:r>
              <a:rPr lang="en-US" dirty="0"/>
              <a:t> d on </a:t>
            </a:r>
            <a:r>
              <a:rPr lang="en-US" dirty="0" err="1"/>
              <a:t>e.designation_id</a:t>
            </a:r>
            <a:r>
              <a:rPr lang="en-US" dirty="0"/>
              <a:t> = </a:t>
            </a:r>
            <a:r>
              <a:rPr lang="en-US" dirty="0" err="1"/>
              <a:t>d.designation_id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8" y="2286431"/>
            <a:ext cx="5921253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04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645875" y="294606"/>
            <a:ext cx="392313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DBMS and RDBMS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2052" name="Picture 4" descr="Difference between DBMS and RDBMS - TutorialsM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79380"/>
            <a:ext cx="7699375" cy="365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4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Right Join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7" y="1524000"/>
            <a:ext cx="800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 right join </a:t>
            </a:r>
            <a:r>
              <a:rPr lang="en-US" dirty="0" err="1"/>
              <a:t>desig_details</a:t>
            </a:r>
            <a:r>
              <a:rPr lang="en-US" dirty="0"/>
              <a:t> d on </a:t>
            </a:r>
            <a:r>
              <a:rPr lang="en-US" dirty="0" err="1"/>
              <a:t>e.designation_id</a:t>
            </a:r>
            <a:r>
              <a:rPr lang="en-US" dirty="0"/>
              <a:t> = </a:t>
            </a:r>
            <a:r>
              <a:rPr lang="en-US" dirty="0" err="1"/>
              <a:t>d.designation_id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61" y="2286431"/>
            <a:ext cx="585266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2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Full Outer Join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7" y="1524000"/>
            <a:ext cx="80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 join </a:t>
            </a:r>
            <a:r>
              <a:rPr lang="en-US" dirty="0" err="1"/>
              <a:t>dept_details</a:t>
            </a:r>
            <a:r>
              <a:rPr lang="en-US" dirty="0"/>
              <a:t> d on </a:t>
            </a:r>
            <a:r>
              <a:rPr lang="en-US" dirty="0" err="1"/>
              <a:t>e.dep_no</a:t>
            </a:r>
            <a:r>
              <a:rPr lang="en-US" dirty="0"/>
              <a:t> = </a:t>
            </a:r>
            <a:r>
              <a:rPr lang="en-US" dirty="0" err="1"/>
              <a:t>d.dep_no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" y="2133957"/>
            <a:ext cx="7498730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3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Cross Join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7" y="1524000"/>
            <a:ext cx="800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emp_details</a:t>
            </a:r>
            <a:r>
              <a:rPr lang="en-US" dirty="0"/>
              <a:t> e cross join </a:t>
            </a:r>
            <a:r>
              <a:rPr lang="en-US" dirty="0" err="1"/>
              <a:t>desig_details</a:t>
            </a:r>
            <a:r>
              <a:rPr lang="en-US" dirty="0"/>
              <a:t> d on </a:t>
            </a:r>
            <a:r>
              <a:rPr lang="en-US" dirty="0" err="1"/>
              <a:t>e.designation_id</a:t>
            </a:r>
            <a:r>
              <a:rPr lang="en-US" dirty="0"/>
              <a:t> = </a:t>
            </a:r>
            <a:r>
              <a:rPr lang="en-US" dirty="0" err="1"/>
              <a:t>d.designation_id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4" y="2286431"/>
            <a:ext cx="7460627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CASE END, (using WHEN, THEN keywords)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e.emp_id</a:t>
            </a:r>
            <a:r>
              <a:rPr lang="en-US" dirty="0"/>
              <a:t>, </a:t>
            </a:r>
            <a:r>
              <a:rPr lang="en-US" dirty="0" err="1"/>
              <a:t>s.salary_id</a:t>
            </a:r>
            <a:r>
              <a:rPr lang="en-US" dirty="0"/>
              <a:t>, </a:t>
            </a:r>
            <a:r>
              <a:rPr lang="en-US" dirty="0" err="1"/>
              <a:t>e.emp_name</a:t>
            </a:r>
            <a:r>
              <a:rPr lang="en-US" dirty="0"/>
              <a:t>, </a:t>
            </a:r>
            <a:r>
              <a:rPr lang="en-US" dirty="0" err="1"/>
              <a:t>s.amount,case</a:t>
            </a:r>
            <a:r>
              <a:rPr lang="en-US" dirty="0"/>
              <a:t>	when </a:t>
            </a:r>
            <a:r>
              <a:rPr lang="en-US" dirty="0" err="1"/>
              <a:t>s.amount</a:t>
            </a:r>
            <a:r>
              <a:rPr lang="en-US" dirty="0"/>
              <a:t> &gt;= 30000 then 'High Salary'    when </a:t>
            </a:r>
            <a:r>
              <a:rPr lang="en-US" dirty="0" err="1"/>
              <a:t>s.amount</a:t>
            </a:r>
            <a:r>
              <a:rPr lang="en-US" dirty="0"/>
              <a:t> &gt;= 20000 then 'Good Salary'    when </a:t>
            </a:r>
            <a:r>
              <a:rPr lang="en-US" dirty="0" err="1"/>
              <a:t>s.amount</a:t>
            </a:r>
            <a:r>
              <a:rPr lang="en-US" dirty="0"/>
              <a:t> &gt;= 10000 then 'Low </a:t>
            </a:r>
            <a:r>
              <a:rPr lang="en-US" dirty="0" err="1"/>
              <a:t>Salary'end</a:t>
            </a:r>
            <a:r>
              <a:rPr lang="en-US" dirty="0"/>
              <a:t> as </a:t>
            </a:r>
            <a:r>
              <a:rPr lang="en-US" dirty="0" err="1"/>
              <a:t>salary_grade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 e inner join </a:t>
            </a:r>
            <a:r>
              <a:rPr lang="en-US" dirty="0" err="1"/>
              <a:t>sal_details</a:t>
            </a:r>
            <a:r>
              <a:rPr lang="en-US" dirty="0"/>
              <a:t> s on </a:t>
            </a:r>
            <a:r>
              <a:rPr lang="en-US" dirty="0" err="1"/>
              <a:t>e.emp_id</a:t>
            </a:r>
            <a:r>
              <a:rPr lang="en-US" dirty="0"/>
              <a:t> = </a:t>
            </a:r>
            <a:r>
              <a:rPr lang="en-US" dirty="0" err="1"/>
              <a:t>s.emp_id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77" y="2715372"/>
            <a:ext cx="3543607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89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DOUBLE CASE WITH END Statement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e.emp_id</a:t>
            </a:r>
            <a:r>
              <a:rPr lang="en-IN" dirty="0"/>
              <a:t>, </a:t>
            </a:r>
            <a:r>
              <a:rPr lang="en-IN" dirty="0" err="1"/>
              <a:t>e.emp_name,case</a:t>
            </a:r>
            <a:r>
              <a:rPr lang="en-IN" dirty="0"/>
              <a:t>	when </a:t>
            </a:r>
            <a:r>
              <a:rPr lang="en-IN" dirty="0" err="1"/>
              <a:t>e.dep_no</a:t>
            </a:r>
            <a:r>
              <a:rPr lang="en-IN" dirty="0"/>
              <a:t> = 50 then case		when </a:t>
            </a:r>
            <a:r>
              <a:rPr lang="en-IN" dirty="0" err="1"/>
              <a:t>s.amount</a:t>
            </a:r>
            <a:r>
              <a:rPr lang="en-IN" dirty="0"/>
              <a:t> &gt;= 30000 then </a:t>
            </a:r>
            <a:r>
              <a:rPr lang="en-IN" dirty="0" err="1"/>
              <a:t>s.amount</a:t>
            </a:r>
            <a:r>
              <a:rPr lang="en-IN" dirty="0"/>
              <a:t>/30	</a:t>
            </a:r>
            <a:r>
              <a:rPr lang="en-IN" dirty="0" err="1"/>
              <a:t>endend</a:t>
            </a:r>
            <a:r>
              <a:rPr lang="en-IN" dirty="0"/>
              <a:t> as </a:t>
            </a:r>
            <a:r>
              <a:rPr lang="en-IN" dirty="0" err="1"/>
              <a:t>production_daily_sal</a:t>
            </a:r>
            <a:r>
              <a:rPr lang="en-IN" dirty="0"/>
              <a:t> from </a:t>
            </a:r>
            <a:r>
              <a:rPr lang="en-IN" dirty="0" err="1"/>
              <a:t>emp_details</a:t>
            </a:r>
            <a:r>
              <a:rPr lang="en-IN" dirty="0"/>
              <a:t> e inner join </a:t>
            </a:r>
            <a:r>
              <a:rPr lang="en-IN" dirty="0" err="1"/>
              <a:t>dept_details</a:t>
            </a:r>
            <a:r>
              <a:rPr lang="en-IN" dirty="0"/>
              <a:t> don </a:t>
            </a:r>
            <a:r>
              <a:rPr lang="en-IN" dirty="0" err="1"/>
              <a:t>e.dep_no</a:t>
            </a:r>
            <a:r>
              <a:rPr lang="en-IN" dirty="0"/>
              <a:t> = </a:t>
            </a:r>
            <a:r>
              <a:rPr lang="en-IN" dirty="0" err="1"/>
              <a:t>d.dep_no</a:t>
            </a:r>
            <a:r>
              <a:rPr lang="en-IN" dirty="0"/>
              <a:t> right join </a:t>
            </a:r>
            <a:r>
              <a:rPr lang="en-IN" dirty="0" err="1"/>
              <a:t>sal_details</a:t>
            </a:r>
            <a:r>
              <a:rPr lang="en-IN" dirty="0"/>
              <a:t> s on </a:t>
            </a:r>
            <a:r>
              <a:rPr lang="en-IN" dirty="0" err="1"/>
              <a:t>e.emp_id</a:t>
            </a:r>
            <a:r>
              <a:rPr lang="en-IN" dirty="0"/>
              <a:t> = </a:t>
            </a:r>
            <a:r>
              <a:rPr lang="en-IN" dirty="0" err="1"/>
              <a:t>s.emp_id</a:t>
            </a:r>
            <a:r>
              <a:rPr lang="en-IN" dirty="0"/>
              <a:t> where </a:t>
            </a:r>
            <a:r>
              <a:rPr lang="en-IN" dirty="0" err="1"/>
              <a:t>e.dep_no</a:t>
            </a:r>
            <a:r>
              <a:rPr lang="en-IN" dirty="0"/>
              <a:t> = 50;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19" y="2775251"/>
            <a:ext cx="2789162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6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CASE WITH AND Statements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e.emp_id</a:t>
            </a:r>
            <a:r>
              <a:rPr lang="en-IN" dirty="0"/>
              <a:t>, </a:t>
            </a:r>
            <a:r>
              <a:rPr lang="en-IN" dirty="0" err="1"/>
              <a:t>e.emp_name</a:t>
            </a:r>
            <a:r>
              <a:rPr lang="en-IN" dirty="0"/>
              <a:t>, </a:t>
            </a:r>
            <a:r>
              <a:rPr lang="en-IN" dirty="0" err="1"/>
              <a:t>ds.designation</a:t>
            </a:r>
            <a:r>
              <a:rPr lang="en-IN" dirty="0"/>
              <a:t>, </a:t>
            </a:r>
            <a:r>
              <a:rPr lang="en-IN" dirty="0" err="1"/>
              <a:t>dp.dep_name,case</a:t>
            </a:r>
            <a:r>
              <a:rPr lang="en-IN" dirty="0"/>
              <a:t>	when </a:t>
            </a:r>
            <a:r>
              <a:rPr lang="en-IN" dirty="0" err="1"/>
              <a:t>e.designation_id</a:t>
            </a:r>
            <a:r>
              <a:rPr lang="en-IN" dirty="0"/>
              <a:t> = 3004 and </a:t>
            </a:r>
            <a:r>
              <a:rPr lang="en-IN" dirty="0" err="1"/>
              <a:t>e.dep_no</a:t>
            </a:r>
            <a:r>
              <a:rPr lang="en-IN" dirty="0"/>
              <a:t> = 60		then </a:t>
            </a:r>
            <a:r>
              <a:rPr lang="en-IN" dirty="0" err="1"/>
              <a:t>datediff</a:t>
            </a:r>
            <a:r>
              <a:rPr lang="en-IN" dirty="0"/>
              <a:t>(</a:t>
            </a:r>
            <a:r>
              <a:rPr lang="en-IN" dirty="0" err="1"/>
              <a:t>curdate</a:t>
            </a:r>
            <a:r>
              <a:rPr lang="en-IN" dirty="0"/>
              <a:t>(), </a:t>
            </a:r>
            <a:r>
              <a:rPr lang="en-IN" dirty="0" err="1"/>
              <a:t>e.date_of_join</a:t>
            </a:r>
            <a:r>
              <a:rPr lang="en-IN" dirty="0"/>
              <a:t>)end as </a:t>
            </a:r>
            <a:r>
              <a:rPr lang="en-IN" dirty="0" err="1"/>
              <a:t>hr_experience</a:t>
            </a:r>
            <a:r>
              <a:rPr lang="en-IN" dirty="0"/>
              <a:t> from </a:t>
            </a:r>
            <a:r>
              <a:rPr lang="en-IN" dirty="0" err="1"/>
              <a:t>emp_details</a:t>
            </a:r>
            <a:r>
              <a:rPr lang="en-IN" dirty="0"/>
              <a:t> e inner join </a:t>
            </a:r>
            <a:r>
              <a:rPr lang="en-IN" dirty="0" err="1"/>
              <a:t>desig_details</a:t>
            </a:r>
            <a:r>
              <a:rPr lang="en-IN" dirty="0"/>
              <a:t> ds on </a:t>
            </a:r>
            <a:r>
              <a:rPr lang="en-IN" dirty="0" err="1"/>
              <a:t>e.designation_id</a:t>
            </a:r>
            <a:r>
              <a:rPr lang="en-IN" dirty="0"/>
              <a:t> = </a:t>
            </a:r>
            <a:r>
              <a:rPr lang="en-IN" dirty="0" err="1"/>
              <a:t>ds.designation_idinner</a:t>
            </a:r>
            <a:r>
              <a:rPr lang="en-IN" dirty="0"/>
              <a:t> join </a:t>
            </a:r>
            <a:r>
              <a:rPr lang="en-IN" dirty="0" err="1"/>
              <a:t>dept_details</a:t>
            </a:r>
            <a:r>
              <a:rPr lang="en-IN" dirty="0"/>
              <a:t> </a:t>
            </a:r>
            <a:r>
              <a:rPr lang="en-IN" dirty="0" err="1"/>
              <a:t>dp</a:t>
            </a:r>
            <a:r>
              <a:rPr lang="en-IN" dirty="0"/>
              <a:t> on </a:t>
            </a:r>
            <a:r>
              <a:rPr lang="en-IN" dirty="0" err="1"/>
              <a:t>e.dep_no</a:t>
            </a:r>
            <a:r>
              <a:rPr lang="en-IN" dirty="0"/>
              <a:t> = </a:t>
            </a:r>
            <a:r>
              <a:rPr lang="en-IN" dirty="0" err="1"/>
              <a:t>dp.dep_no</a:t>
            </a:r>
            <a:r>
              <a:rPr lang="en-IN" dirty="0"/>
              <a:t> where </a:t>
            </a:r>
            <a:r>
              <a:rPr lang="en-IN" dirty="0" err="1"/>
              <a:t>e.designation_id</a:t>
            </a:r>
            <a:r>
              <a:rPr lang="en-IN" dirty="0"/>
              <a:t> = 3004 and </a:t>
            </a:r>
            <a:r>
              <a:rPr lang="en-IN" dirty="0" err="1"/>
              <a:t>e.dep_no</a:t>
            </a:r>
            <a:r>
              <a:rPr lang="en-IN" dirty="0"/>
              <a:t> = 60;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17" y="3182278"/>
            <a:ext cx="4252328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3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CASE WITH OR Statements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e.emp_id</a:t>
            </a:r>
            <a:r>
              <a:rPr lang="en-IN" dirty="0"/>
              <a:t>, </a:t>
            </a:r>
            <a:r>
              <a:rPr lang="en-IN" dirty="0" err="1"/>
              <a:t>e.emp_name</a:t>
            </a:r>
            <a:r>
              <a:rPr lang="en-IN" dirty="0"/>
              <a:t>, </a:t>
            </a:r>
            <a:r>
              <a:rPr lang="en-IN" dirty="0" err="1"/>
              <a:t>ds.designation</a:t>
            </a:r>
            <a:r>
              <a:rPr lang="en-IN" dirty="0"/>
              <a:t>, </a:t>
            </a:r>
            <a:r>
              <a:rPr lang="en-IN" dirty="0" err="1"/>
              <a:t>dp.dep_name,case</a:t>
            </a:r>
            <a:r>
              <a:rPr lang="en-IN" dirty="0"/>
              <a:t>	when </a:t>
            </a:r>
            <a:r>
              <a:rPr lang="en-IN" dirty="0" err="1"/>
              <a:t>e.designation_id</a:t>
            </a:r>
            <a:r>
              <a:rPr lang="en-IN" dirty="0"/>
              <a:t> = 3003 or </a:t>
            </a:r>
            <a:r>
              <a:rPr lang="en-IN" dirty="0" err="1"/>
              <a:t>e.designation_id</a:t>
            </a:r>
            <a:r>
              <a:rPr lang="en-IN" dirty="0"/>
              <a:t> = 3007		then </a:t>
            </a:r>
            <a:r>
              <a:rPr lang="en-IN" dirty="0" err="1"/>
              <a:t>datediff</a:t>
            </a:r>
            <a:r>
              <a:rPr lang="en-IN" dirty="0"/>
              <a:t>(</a:t>
            </a:r>
            <a:r>
              <a:rPr lang="en-IN" dirty="0" err="1"/>
              <a:t>curdate</a:t>
            </a:r>
            <a:r>
              <a:rPr lang="en-IN" dirty="0"/>
              <a:t>(), </a:t>
            </a:r>
            <a:r>
              <a:rPr lang="en-IN" dirty="0" err="1"/>
              <a:t>e.date_of_join</a:t>
            </a:r>
            <a:r>
              <a:rPr lang="en-IN" dirty="0"/>
              <a:t>)end as </a:t>
            </a:r>
            <a:r>
              <a:rPr lang="en-IN" dirty="0" err="1"/>
              <a:t>senoir_experience</a:t>
            </a:r>
            <a:r>
              <a:rPr lang="en-IN" dirty="0"/>
              <a:t> from </a:t>
            </a:r>
            <a:r>
              <a:rPr lang="en-IN" dirty="0" err="1"/>
              <a:t>emp_details</a:t>
            </a:r>
            <a:r>
              <a:rPr lang="en-IN" dirty="0"/>
              <a:t> e inner join </a:t>
            </a:r>
            <a:r>
              <a:rPr lang="en-IN" dirty="0" err="1"/>
              <a:t>desig_details</a:t>
            </a:r>
            <a:r>
              <a:rPr lang="en-IN" dirty="0"/>
              <a:t> ds on </a:t>
            </a:r>
            <a:r>
              <a:rPr lang="en-IN" dirty="0" err="1"/>
              <a:t>e.designation_id</a:t>
            </a:r>
            <a:r>
              <a:rPr lang="en-IN" dirty="0"/>
              <a:t> = </a:t>
            </a:r>
            <a:r>
              <a:rPr lang="en-IN" dirty="0" err="1"/>
              <a:t>ds.designation_idinner</a:t>
            </a:r>
            <a:r>
              <a:rPr lang="en-IN" dirty="0"/>
              <a:t> join </a:t>
            </a:r>
            <a:r>
              <a:rPr lang="en-IN" dirty="0" err="1"/>
              <a:t>dept_details</a:t>
            </a:r>
            <a:r>
              <a:rPr lang="en-IN" dirty="0"/>
              <a:t> </a:t>
            </a:r>
            <a:r>
              <a:rPr lang="en-IN" dirty="0" err="1"/>
              <a:t>dp</a:t>
            </a:r>
            <a:r>
              <a:rPr lang="en-IN" dirty="0"/>
              <a:t> on </a:t>
            </a:r>
            <a:r>
              <a:rPr lang="en-IN" dirty="0" err="1"/>
              <a:t>e.dep_no</a:t>
            </a:r>
            <a:r>
              <a:rPr lang="en-IN" dirty="0"/>
              <a:t> = </a:t>
            </a:r>
            <a:r>
              <a:rPr lang="en-IN" dirty="0" err="1"/>
              <a:t>dp.dep_no</a:t>
            </a:r>
            <a:r>
              <a:rPr lang="en-IN" dirty="0"/>
              <a:t> where </a:t>
            </a:r>
            <a:r>
              <a:rPr lang="en-IN" dirty="0" err="1"/>
              <a:t>e.designation_id</a:t>
            </a:r>
            <a:r>
              <a:rPr lang="en-IN" dirty="0"/>
              <a:t> = 3003 or </a:t>
            </a:r>
            <a:r>
              <a:rPr lang="en-IN" dirty="0" err="1"/>
              <a:t>e.designation_id</a:t>
            </a:r>
            <a:r>
              <a:rPr lang="en-IN" dirty="0"/>
              <a:t> = 3007;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54" y="3316318"/>
            <a:ext cx="5082980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61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SQL Subqueries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emp_id</a:t>
            </a:r>
            <a:r>
              <a:rPr lang="en-US" dirty="0"/>
              <a:t>, </a:t>
            </a:r>
            <a:r>
              <a:rPr lang="en-US" dirty="0" err="1"/>
              <a:t>emp_name</a:t>
            </a:r>
            <a:r>
              <a:rPr lang="en-US" dirty="0"/>
              <a:t>, (select </a:t>
            </a:r>
            <a:r>
              <a:rPr lang="en-US" dirty="0" err="1"/>
              <a:t>avg</a:t>
            </a:r>
            <a:r>
              <a:rPr lang="en-US" dirty="0"/>
              <a:t>(amount) from </a:t>
            </a:r>
            <a:r>
              <a:rPr lang="en-US" dirty="0" err="1"/>
              <a:t>sal_details</a:t>
            </a:r>
            <a:r>
              <a:rPr lang="en-US" dirty="0"/>
              <a:t>) as </a:t>
            </a:r>
            <a:r>
              <a:rPr lang="en-US" dirty="0" err="1"/>
              <a:t>average_salary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48" y="2454341"/>
            <a:ext cx="2469094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1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HAVING clause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dep_no</a:t>
            </a:r>
            <a:r>
              <a:rPr lang="en-US" dirty="0"/>
              <a:t>, count(</a:t>
            </a:r>
            <a:r>
              <a:rPr lang="en-US" dirty="0" err="1"/>
              <a:t>emp_id</a:t>
            </a:r>
            <a:r>
              <a:rPr lang="en-US" dirty="0"/>
              <a:t>) as </a:t>
            </a:r>
            <a:r>
              <a:rPr lang="en-US" dirty="0" err="1"/>
              <a:t>emp_count</a:t>
            </a:r>
            <a:r>
              <a:rPr lang="en-US" dirty="0"/>
              <a:t> from </a:t>
            </a:r>
            <a:r>
              <a:rPr lang="en-US" dirty="0" err="1"/>
              <a:t>emp_details</a:t>
            </a:r>
            <a:r>
              <a:rPr lang="en-US" dirty="0"/>
              <a:t> group by </a:t>
            </a:r>
            <a:r>
              <a:rPr lang="en-US" dirty="0" err="1"/>
              <a:t>dep_no</a:t>
            </a:r>
            <a:r>
              <a:rPr lang="en-US" dirty="0"/>
              <a:t> having </a:t>
            </a:r>
            <a:r>
              <a:rPr lang="en-US" dirty="0" err="1"/>
              <a:t>emp_count</a:t>
            </a:r>
            <a:r>
              <a:rPr lang="en-US" dirty="0"/>
              <a:t>&gt;1;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12" y="2428390"/>
            <a:ext cx="1646063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20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JOIN TRIGGER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employement_process</a:t>
            </a:r>
            <a:r>
              <a:rPr lang="en-IN" dirty="0"/>
              <a:t> as select </a:t>
            </a:r>
            <a:r>
              <a:rPr lang="en-IN" dirty="0" err="1"/>
              <a:t>e.emp_id</a:t>
            </a:r>
            <a:r>
              <a:rPr lang="en-IN" dirty="0"/>
              <a:t>, </a:t>
            </a:r>
            <a:r>
              <a:rPr lang="en-IN" dirty="0" err="1"/>
              <a:t>e.emp_name</a:t>
            </a:r>
            <a:r>
              <a:rPr lang="en-IN" dirty="0"/>
              <a:t>, </a:t>
            </a:r>
            <a:r>
              <a:rPr lang="en-IN" dirty="0" err="1"/>
              <a:t>e.date_of_join,s.salary_id</a:t>
            </a:r>
            <a:r>
              <a:rPr lang="en-IN" dirty="0"/>
              <a:t>, </a:t>
            </a:r>
            <a:r>
              <a:rPr lang="en-IN" dirty="0" err="1"/>
              <a:t>s.salary_date</a:t>
            </a:r>
            <a:r>
              <a:rPr lang="en-IN" dirty="0"/>
              <a:t>, </a:t>
            </a:r>
            <a:r>
              <a:rPr lang="en-IN" dirty="0" err="1"/>
              <a:t>s.amount</a:t>
            </a:r>
            <a:r>
              <a:rPr lang="en-IN" dirty="0"/>
              <a:t>, </a:t>
            </a:r>
            <a:r>
              <a:rPr lang="en-IN" dirty="0" err="1"/>
              <a:t>ds.designation_id</a:t>
            </a:r>
            <a:r>
              <a:rPr lang="en-IN" dirty="0"/>
              <a:t>, </a:t>
            </a:r>
            <a:r>
              <a:rPr lang="en-IN" dirty="0" err="1"/>
              <a:t>ds.designation</a:t>
            </a:r>
            <a:r>
              <a:rPr lang="en-IN" dirty="0"/>
              <a:t>, </a:t>
            </a:r>
            <a:r>
              <a:rPr lang="en-IN" dirty="0" err="1"/>
              <a:t>dp.dep_no,dp.dep_name</a:t>
            </a:r>
            <a:r>
              <a:rPr lang="en-IN" dirty="0"/>
              <a:t>, </a:t>
            </a:r>
            <a:r>
              <a:rPr lang="en-IN" dirty="0" err="1"/>
              <a:t>dp.branch_id</a:t>
            </a:r>
            <a:r>
              <a:rPr lang="en-IN" dirty="0"/>
              <a:t>, </a:t>
            </a:r>
            <a:r>
              <a:rPr lang="en-IN" dirty="0" err="1"/>
              <a:t>dp.branch_namefrom</a:t>
            </a:r>
            <a:r>
              <a:rPr lang="en-IN" dirty="0"/>
              <a:t> </a:t>
            </a:r>
            <a:r>
              <a:rPr lang="en-IN" dirty="0" err="1"/>
              <a:t>emp_details</a:t>
            </a:r>
            <a:r>
              <a:rPr lang="en-IN" dirty="0"/>
              <a:t> e inner join </a:t>
            </a:r>
            <a:r>
              <a:rPr lang="en-IN" dirty="0" err="1"/>
              <a:t>sal_details</a:t>
            </a:r>
            <a:r>
              <a:rPr lang="en-IN" dirty="0"/>
              <a:t> s on </a:t>
            </a:r>
            <a:r>
              <a:rPr lang="en-IN" dirty="0" err="1"/>
              <a:t>e.emp_id</a:t>
            </a:r>
            <a:r>
              <a:rPr lang="en-IN" dirty="0"/>
              <a:t> = </a:t>
            </a:r>
            <a:r>
              <a:rPr lang="en-IN" dirty="0" err="1"/>
              <a:t>s.emp_idinner</a:t>
            </a:r>
            <a:r>
              <a:rPr lang="en-IN" dirty="0"/>
              <a:t> join </a:t>
            </a:r>
            <a:r>
              <a:rPr lang="en-IN" dirty="0" err="1"/>
              <a:t>desig_details</a:t>
            </a:r>
            <a:r>
              <a:rPr lang="en-IN" dirty="0"/>
              <a:t> ds on </a:t>
            </a:r>
            <a:r>
              <a:rPr lang="en-IN" dirty="0" err="1"/>
              <a:t>e.designation_id</a:t>
            </a:r>
            <a:r>
              <a:rPr lang="en-IN" dirty="0"/>
              <a:t> = </a:t>
            </a:r>
            <a:r>
              <a:rPr lang="en-IN" dirty="0" err="1"/>
              <a:t>ds.designation_idinner</a:t>
            </a:r>
            <a:r>
              <a:rPr lang="en-IN" dirty="0"/>
              <a:t> join </a:t>
            </a:r>
            <a:r>
              <a:rPr lang="en-IN" dirty="0" err="1"/>
              <a:t>dept_details</a:t>
            </a:r>
            <a:r>
              <a:rPr lang="en-IN" dirty="0"/>
              <a:t> </a:t>
            </a:r>
            <a:r>
              <a:rPr lang="en-IN" dirty="0" err="1"/>
              <a:t>dp</a:t>
            </a:r>
            <a:r>
              <a:rPr lang="en-IN" dirty="0"/>
              <a:t> on </a:t>
            </a:r>
            <a:r>
              <a:rPr lang="en-IN" dirty="0" err="1"/>
              <a:t>e.dep_no</a:t>
            </a:r>
            <a:r>
              <a:rPr lang="en-IN" dirty="0"/>
              <a:t> = </a:t>
            </a:r>
            <a:r>
              <a:rPr lang="en-IN" dirty="0" err="1"/>
              <a:t>dp.dep_no</a:t>
            </a:r>
            <a:r>
              <a:rPr lang="en-IN" dirty="0"/>
              <a:t> order by </a:t>
            </a:r>
            <a:r>
              <a:rPr lang="en-IN" dirty="0" err="1"/>
              <a:t>e.emp_id</a:t>
            </a:r>
            <a:r>
              <a:rPr lang="en-IN" dirty="0" smtClean="0"/>
              <a:t>;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elect * from </a:t>
            </a:r>
            <a:r>
              <a:rPr lang="en-US" dirty="0" err="1" smtClean="0"/>
              <a:t>employement_process</a:t>
            </a:r>
            <a:r>
              <a:rPr lang="en-US" dirty="0" smtClean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" y="3713737"/>
            <a:ext cx="8923408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24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3129797" y="262691"/>
            <a:ext cx="25905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Database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7191" y="935665"/>
            <a:ext cx="7740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database is a structured way of storing </a:t>
            </a:r>
            <a:r>
              <a:rPr lang="en-US" dirty="0" smtClean="0"/>
              <a:t>information.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Databases </a:t>
            </a:r>
            <a:r>
              <a:rPr lang="en-US" dirty="0"/>
              <a:t>can store large amounts of data, such as credit card </a:t>
            </a:r>
            <a:r>
              <a:rPr lang="en-US" dirty="0" smtClean="0"/>
              <a:t>transactions, social </a:t>
            </a:r>
            <a:r>
              <a:rPr lang="en-US" dirty="0"/>
              <a:t>media </a:t>
            </a:r>
            <a:r>
              <a:rPr lang="en-US" dirty="0" smtClean="0"/>
              <a:t>clicks,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be stored on computers, servers, or in the cloud</a:t>
            </a:r>
            <a:r>
              <a:rPr lang="en-US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Several companies offer database management platforms designed for efficient data storage and management.</a:t>
            </a:r>
            <a:endParaRPr lang="en-IN" dirty="0"/>
          </a:p>
        </p:txBody>
      </p:sp>
      <p:pic>
        <p:nvPicPr>
          <p:cNvPr id="3074" name="Picture 2" descr="Database of Databases | Nexus Bl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53" y="92538"/>
            <a:ext cx="2368947" cy="92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le:Mysql logo.png - Wiki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" y="3610397"/>
            <a:ext cx="2020481" cy="10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racle Logo and symbol, meaning, history, PNG, br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76" y="3689448"/>
            <a:ext cx="1715162" cy="96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le:MongoDB Logo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23" y="3978304"/>
            <a:ext cx="2233680" cy="67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224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Joins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JOIN TRIGGER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407900"/>
            <a:ext cx="8442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employement_process</a:t>
            </a:r>
            <a:r>
              <a:rPr lang="en-IN" dirty="0"/>
              <a:t> as select </a:t>
            </a:r>
            <a:r>
              <a:rPr lang="en-IN" dirty="0" err="1"/>
              <a:t>e.emp_id</a:t>
            </a:r>
            <a:r>
              <a:rPr lang="en-IN" dirty="0"/>
              <a:t>, </a:t>
            </a:r>
            <a:r>
              <a:rPr lang="en-IN" dirty="0" err="1"/>
              <a:t>e.emp_name</a:t>
            </a:r>
            <a:r>
              <a:rPr lang="en-IN" dirty="0"/>
              <a:t>, </a:t>
            </a:r>
            <a:r>
              <a:rPr lang="en-IN" dirty="0" err="1"/>
              <a:t>e.date_of_join,s.salary_id</a:t>
            </a:r>
            <a:r>
              <a:rPr lang="en-IN" dirty="0"/>
              <a:t>, </a:t>
            </a:r>
            <a:r>
              <a:rPr lang="en-IN" dirty="0" err="1"/>
              <a:t>s.salary_date</a:t>
            </a:r>
            <a:r>
              <a:rPr lang="en-IN" dirty="0"/>
              <a:t>, </a:t>
            </a:r>
            <a:r>
              <a:rPr lang="en-IN" dirty="0" err="1"/>
              <a:t>s.amount</a:t>
            </a:r>
            <a:r>
              <a:rPr lang="en-IN" dirty="0"/>
              <a:t>, </a:t>
            </a:r>
            <a:r>
              <a:rPr lang="en-IN" dirty="0" err="1"/>
              <a:t>ds.designation_id</a:t>
            </a:r>
            <a:r>
              <a:rPr lang="en-IN" dirty="0"/>
              <a:t>, </a:t>
            </a:r>
            <a:r>
              <a:rPr lang="en-IN" dirty="0" err="1"/>
              <a:t>ds.designation</a:t>
            </a:r>
            <a:r>
              <a:rPr lang="en-IN" dirty="0"/>
              <a:t>, </a:t>
            </a:r>
            <a:r>
              <a:rPr lang="en-IN" dirty="0" err="1"/>
              <a:t>dp.dep_no,dp.dep_name</a:t>
            </a:r>
            <a:r>
              <a:rPr lang="en-IN" dirty="0"/>
              <a:t>, </a:t>
            </a:r>
            <a:r>
              <a:rPr lang="en-IN" dirty="0" err="1"/>
              <a:t>dp.branch_id</a:t>
            </a:r>
            <a:r>
              <a:rPr lang="en-IN" dirty="0"/>
              <a:t>, </a:t>
            </a:r>
            <a:r>
              <a:rPr lang="en-IN" dirty="0" err="1"/>
              <a:t>dp.branch_namefrom</a:t>
            </a:r>
            <a:r>
              <a:rPr lang="en-IN" dirty="0"/>
              <a:t> </a:t>
            </a:r>
            <a:r>
              <a:rPr lang="en-IN" dirty="0" err="1"/>
              <a:t>emp_details</a:t>
            </a:r>
            <a:r>
              <a:rPr lang="en-IN" dirty="0"/>
              <a:t> e inner join </a:t>
            </a:r>
            <a:r>
              <a:rPr lang="en-IN" dirty="0" err="1"/>
              <a:t>sal_details</a:t>
            </a:r>
            <a:r>
              <a:rPr lang="en-IN" dirty="0"/>
              <a:t> s on </a:t>
            </a:r>
            <a:r>
              <a:rPr lang="en-IN" dirty="0" err="1"/>
              <a:t>e.emp_id</a:t>
            </a:r>
            <a:r>
              <a:rPr lang="en-IN" dirty="0"/>
              <a:t> = </a:t>
            </a:r>
            <a:r>
              <a:rPr lang="en-IN" dirty="0" err="1"/>
              <a:t>s.emp_idinner</a:t>
            </a:r>
            <a:r>
              <a:rPr lang="en-IN" dirty="0"/>
              <a:t> join </a:t>
            </a:r>
            <a:r>
              <a:rPr lang="en-IN" dirty="0" err="1"/>
              <a:t>desig_details</a:t>
            </a:r>
            <a:r>
              <a:rPr lang="en-IN" dirty="0"/>
              <a:t> ds on </a:t>
            </a:r>
            <a:r>
              <a:rPr lang="en-IN" dirty="0" err="1"/>
              <a:t>e.designation_id</a:t>
            </a:r>
            <a:r>
              <a:rPr lang="en-IN" dirty="0"/>
              <a:t> = </a:t>
            </a:r>
            <a:r>
              <a:rPr lang="en-IN" dirty="0" err="1"/>
              <a:t>ds.designation_idinner</a:t>
            </a:r>
            <a:r>
              <a:rPr lang="en-IN" dirty="0"/>
              <a:t> join </a:t>
            </a:r>
            <a:r>
              <a:rPr lang="en-IN" dirty="0" err="1"/>
              <a:t>dept_details</a:t>
            </a:r>
            <a:r>
              <a:rPr lang="en-IN" dirty="0"/>
              <a:t> </a:t>
            </a:r>
            <a:r>
              <a:rPr lang="en-IN" dirty="0" err="1"/>
              <a:t>dp</a:t>
            </a:r>
            <a:r>
              <a:rPr lang="en-IN" dirty="0"/>
              <a:t> on </a:t>
            </a:r>
            <a:r>
              <a:rPr lang="en-IN" dirty="0" err="1"/>
              <a:t>e.dep_no</a:t>
            </a:r>
            <a:r>
              <a:rPr lang="en-IN" dirty="0"/>
              <a:t> = </a:t>
            </a:r>
            <a:r>
              <a:rPr lang="en-IN" dirty="0" err="1"/>
              <a:t>dp.dep_no</a:t>
            </a:r>
            <a:r>
              <a:rPr lang="en-IN" dirty="0"/>
              <a:t> order by </a:t>
            </a:r>
            <a:r>
              <a:rPr lang="en-IN" dirty="0" err="1"/>
              <a:t>e.emp_id</a:t>
            </a:r>
            <a:r>
              <a:rPr lang="en-IN" dirty="0" smtClean="0"/>
              <a:t>;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elect * from </a:t>
            </a:r>
            <a:r>
              <a:rPr lang="en-US" dirty="0" err="1" smtClean="0"/>
              <a:t>employement_process</a:t>
            </a:r>
            <a:r>
              <a:rPr lang="en-US" dirty="0" smtClean="0"/>
              <a:t>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" y="3713737"/>
            <a:ext cx="8923408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08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Procedures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915642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CREATE PROCEDURE, using BEGIN AND END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19" y="1315752"/>
            <a:ext cx="8442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delimiter //create procedure </a:t>
            </a:r>
            <a:r>
              <a:rPr lang="en-US" dirty="0" err="1"/>
              <a:t>display_all_tables</a:t>
            </a:r>
            <a:r>
              <a:rPr lang="en-US" dirty="0"/>
              <a:t>()</a:t>
            </a:r>
            <a:r>
              <a:rPr lang="en-US" dirty="0" err="1"/>
              <a:t>beginselect</a:t>
            </a:r>
            <a:r>
              <a:rPr lang="en-US" dirty="0"/>
              <a:t> * from </a:t>
            </a:r>
            <a:r>
              <a:rPr lang="en-US" dirty="0" err="1"/>
              <a:t>emp_details;select</a:t>
            </a:r>
            <a:r>
              <a:rPr lang="en-US" dirty="0"/>
              <a:t> * from </a:t>
            </a:r>
            <a:r>
              <a:rPr lang="en-US" dirty="0" err="1"/>
              <a:t>sal_details;select</a:t>
            </a:r>
            <a:r>
              <a:rPr lang="en-US" dirty="0"/>
              <a:t> * from </a:t>
            </a:r>
            <a:r>
              <a:rPr lang="en-US" dirty="0" err="1"/>
              <a:t>desig_details;select</a:t>
            </a:r>
            <a:r>
              <a:rPr lang="en-US" dirty="0"/>
              <a:t> * from </a:t>
            </a:r>
            <a:r>
              <a:rPr lang="en-US" dirty="0" err="1"/>
              <a:t>dept_details;end</a:t>
            </a:r>
            <a:r>
              <a:rPr lang="en-US" dirty="0"/>
              <a:t> //delimiter 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call </a:t>
            </a:r>
            <a:r>
              <a:rPr lang="en-US" dirty="0" err="1"/>
              <a:t>display_all_tables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061"/>
          <a:stretch/>
        </p:blipFill>
        <p:spPr>
          <a:xfrm>
            <a:off x="3484633" y="2030798"/>
            <a:ext cx="3263498" cy="1226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63" y="3069425"/>
            <a:ext cx="2888512" cy="1253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678" y="3501743"/>
            <a:ext cx="2324206" cy="123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442" y="3436425"/>
            <a:ext cx="2888512" cy="10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9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Procedures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915642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Alter Procedure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9" y="1397000"/>
            <a:ext cx="3957084" cy="3401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66" y="2656422"/>
            <a:ext cx="4798775" cy="18061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60874" y="1115697"/>
            <a:ext cx="4926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to alter procedures by following the steps mentioned below. There we can edit the query and apply to the database directly.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440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Procedures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1007790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Declaring and storing VARIABLES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7" y="1407900"/>
            <a:ext cx="79673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delimiter </a:t>
            </a:r>
            <a:r>
              <a:rPr lang="en-US" dirty="0" smtClean="0"/>
              <a:t>//</a:t>
            </a:r>
          </a:p>
          <a:p>
            <a:r>
              <a:rPr lang="en-US" dirty="0" smtClean="0"/>
              <a:t>create </a:t>
            </a:r>
            <a:r>
              <a:rPr lang="en-US" dirty="0"/>
              <a:t>procedure </a:t>
            </a:r>
            <a:r>
              <a:rPr lang="en-US" dirty="0" err="1"/>
              <a:t>calculate_average_salary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Begin</a:t>
            </a:r>
          </a:p>
          <a:p>
            <a:r>
              <a:rPr lang="en-US" dirty="0" smtClean="0"/>
              <a:t>declare </a:t>
            </a:r>
            <a:r>
              <a:rPr lang="en-US" dirty="0"/>
              <a:t>average </a:t>
            </a:r>
            <a:r>
              <a:rPr lang="en-US" dirty="0" err="1"/>
              <a:t>int;select</a:t>
            </a:r>
            <a:r>
              <a:rPr lang="en-US" dirty="0"/>
              <a:t> </a:t>
            </a:r>
            <a:r>
              <a:rPr lang="en-US" dirty="0" err="1"/>
              <a:t>avg</a:t>
            </a:r>
            <a:r>
              <a:rPr lang="en-US" dirty="0"/>
              <a:t>(amount) into average from </a:t>
            </a:r>
            <a:r>
              <a:rPr lang="en-US" dirty="0" err="1"/>
              <a:t>sal_details;select</a:t>
            </a:r>
            <a:r>
              <a:rPr lang="en-US" dirty="0"/>
              <a:t> average</a:t>
            </a:r>
            <a:r>
              <a:rPr lang="en-US" dirty="0" smtClean="0"/>
              <a:t>;</a:t>
            </a:r>
          </a:p>
          <a:p>
            <a:r>
              <a:rPr lang="en-US" dirty="0" smtClean="0"/>
              <a:t>end //</a:t>
            </a:r>
          </a:p>
          <a:p>
            <a:r>
              <a:rPr lang="en-US" dirty="0" smtClean="0"/>
              <a:t>delimiter ;</a:t>
            </a:r>
          </a:p>
          <a:p>
            <a:endParaRPr lang="en-US" dirty="0"/>
          </a:p>
          <a:p>
            <a:r>
              <a:rPr lang="en-US" dirty="0" smtClean="0"/>
              <a:t>call </a:t>
            </a:r>
            <a:r>
              <a:rPr lang="en-US" dirty="0" err="1"/>
              <a:t>calculate_average_salary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00" y="2914262"/>
            <a:ext cx="1362074" cy="9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0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Triggers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901465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TRIGGER CREATION (before insertion)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60" y="1219202"/>
            <a:ext cx="7690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delimiter </a:t>
            </a:r>
            <a:r>
              <a:rPr lang="en-US" dirty="0" smtClean="0"/>
              <a:t>//</a:t>
            </a:r>
          </a:p>
          <a:p>
            <a:r>
              <a:rPr lang="en-US" dirty="0" smtClean="0"/>
              <a:t>create </a:t>
            </a:r>
            <a:r>
              <a:rPr lang="en-US" dirty="0"/>
              <a:t>trigger </a:t>
            </a:r>
            <a:r>
              <a:rPr lang="en-US" dirty="0" err="1"/>
              <a:t>assign_dept</a:t>
            </a:r>
            <a:r>
              <a:rPr lang="en-US" dirty="0"/>
              <a:t> before insert on </a:t>
            </a:r>
            <a:r>
              <a:rPr lang="en-US" dirty="0" err="1"/>
              <a:t>emp_details</a:t>
            </a:r>
            <a:r>
              <a:rPr lang="en-US" dirty="0"/>
              <a:t> for each </a:t>
            </a:r>
            <a:r>
              <a:rPr lang="en-US" dirty="0" smtClean="0"/>
              <a:t>row</a:t>
            </a:r>
          </a:p>
          <a:p>
            <a:r>
              <a:rPr lang="en-US" dirty="0"/>
              <a:t>b</a:t>
            </a:r>
            <a:r>
              <a:rPr lang="en-US" dirty="0" smtClean="0"/>
              <a:t>egin</a:t>
            </a:r>
          </a:p>
          <a:p>
            <a:r>
              <a:rPr lang="en-US" dirty="0" smtClean="0"/>
              <a:t>if </a:t>
            </a:r>
            <a:r>
              <a:rPr lang="en-US" dirty="0" err="1"/>
              <a:t>new.designation_id</a:t>
            </a:r>
            <a:r>
              <a:rPr lang="en-US" dirty="0"/>
              <a:t> = 3004 or </a:t>
            </a:r>
            <a:r>
              <a:rPr lang="en-US" dirty="0" err="1"/>
              <a:t>new.designation_id</a:t>
            </a:r>
            <a:r>
              <a:rPr lang="en-US" dirty="0"/>
              <a:t> = 3007 </a:t>
            </a:r>
            <a:r>
              <a:rPr lang="en-US" dirty="0" smtClean="0"/>
              <a:t>then set </a:t>
            </a:r>
            <a:r>
              <a:rPr lang="en-US" dirty="0" err="1"/>
              <a:t>new.dep_no</a:t>
            </a:r>
            <a:r>
              <a:rPr lang="en-US" dirty="0"/>
              <a:t> = </a:t>
            </a:r>
            <a:r>
              <a:rPr lang="en-US" dirty="0" smtClean="0"/>
              <a:t>60;</a:t>
            </a:r>
          </a:p>
          <a:p>
            <a:r>
              <a:rPr lang="en-US" dirty="0" smtClean="0"/>
              <a:t>end </a:t>
            </a:r>
            <a:r>
              <a:rPr lang="en-US" dirty="0"/>
              <a:t>if</a:t>
            </a:r>
            <a:r>
              <a:rPr lang="en-US" dirty="0" smtClean="0"/>
              <a:t>;</a:t>
            </a:r>
          </a:p>
          <a:p>
            <a:r>
              <a:rPr lang="en-US" dirty="0" smtClean="0"/>
              <a:t>end //</a:t>
            </a:r>
          </a:p>
          <a:p>
            <a:r>
              <a:rPr lang="en-US" dirty="0" smtClean="0"/>
              <a:t>delimiter ;</a:t>
            </a:r>
          </a:p>
          <a:p>
            <a:endParaRPr lang="en-US" dirty="0"/>
          </a:p>
          <a:p>
            <a:r>
              <a:rPr lang="en-US" dirty="0"/>
              <a:t>insert into </a:t>
            </a:r>
            <a:r>
              <a:rPr lang="en-US" dirty="0" err="1"/>
              <a:t>emp_details</a:t>
            </a:r>
            <a:r>
              <a:rPr lang="en-US" dirty="0"/>
              <a:t> values (17034, 'Vijay', 3004, 0, '2022-06-12</a:t>
            </a:r>
            <a:r>
              <a:rPr lang="en-US" dirty="0" smtClean="0"/>
              <a:t>');</a:t>
            </a:r>
          </a:p>
          <a:p>
            <a:endParaRPr lang="en-US" dirty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emp_details</a:t>
            </a:r>
            <a:r>
              <a:rPr lang="en-US" dirty="0" smtClean="0"/>
              <a:t>;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966" y="2501145"/>
            <a:ext cx="3985605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2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Triggers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901465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TRIGGER CREATION (after insertion)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60" y="1219202"/>
            <a:ext cx="7690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emp_details_backup</a:t>
            </a:r>
            <a:r>
              <a:rPr lang="en-IN" dirty="0"/>
              <a:t> (</a:t>
            </a:r>
            <a:r>
              <a:rPr lang="en-IN" dirty="0" err="1"/>
              <a:t>emp_id</a:t>
            </a:r>
            <a:r>
              <a:rPr lang="en-IN" dirty="0"/>
              <a:t> </a:t>
            </a:r>
            <a:r>
              <a:rPr lang="en-IN" dirty="0" err="1"/>
              <a:t>int</a:t>
            </a:r>
            <a:r>
              <a:rPr lang="en-IN" dirty="0"/>
              <a:t> primary key, </a:t>
            </a:r>
            <a:r>
              <a:rPr lang="en-IN" dirty="0" err="1"/>
              <a:t>emp_name</a:t>
            </a:r>
            <a:r>
              <a:rPr lang="en-IN" dirty="0"/>
              <a:t> varchar(40), </a:t>
            </a:r>
            <a:r>
              <a:rPr lang="en-IN" dirty="0" err="1"/>
              <a:t>designation_id</a:t>
            </a:r>
            <a:r>
              <a:rPr lang="en-IN" dirty="0"/>
              <a:t> </a:t>
            </a:r>
            <a:r>
              <a:rPr lang="en-IN" dirty="0" err="1"/>
              <a:t>int</a:t>
            </a:r>
            <a:r>
              <a:rPr lang="en-IN" dirty="0"/>
              <a:t>, </a:t>
            </a:r>
            <a:r>
              <a:rPr lang="en-IN" dirty="0" err="1"/>
              <a:t>dep_no</a:t>
            </a:r>
            <a:r>
              <a:rPr lang="en-IN" dirty="0"/>
              <a:t> </a:t>
            </a:r>
            <a:r>
              <a:rPr lang="en-IN" dirty="0" err="1"/>
              <a:t>int</a:t>
            </a:r>
            <a:r>
              <a:rPr lang="en-IN" dirty="0"/>
              <a:t>, </a:t>
            </a:r>
            <a:r>
              <a:rPr lang="en-IN" dirty="0" err="1"/>
              <a:t>date_of_join</a:t>
            </a:r>
            <a:r>
              <a:rPr lang="en-IN" dirty="0"/>
              <a:t> date</a:t>
            </a:r>
            <a:r>
              <a:rPr lang="en-IN" dirty="0" smtClean="0"/>
              <a:t>);</a:t>
            </a:r>
            <a:endParaRPr lang="en-IN" dirty="0"/>
          </a:p>
          <a:p>
            <a:r>
              <a:rPr lang="en-IN" dirty="0" smtClean="0"/>
              <a:t>delimiter //</a:t>
            </a:r>
          </a:p>
          <a:p>
            <a:r>
              <a:rPr lang="en-IN" dirty="0" smtClean="0"/>
              <a:t>create </a:t>
            </a:r>
            <a:r>
              <a:rPr lang="en-IN" dirty="0"/>
              <a:t>trigger </a:t>
            </a:r>
            <a:r>
              <a:rPr lang="en-IN" dirty="0" err="1"/>
              <a:t>backup_emp_det</a:t>
            </a:r>
            <a:r>
              <a:rPr lang="en-IN" dirty="0"/>
              <a:t> after insert on </a:t>
            </a:r>
            <a:r>
              <a:rPr lang="en-IN" dirty="0" err="1"/>
              <a:t>emp_details</a:t>
            </a:r>
            <a:r>
              <a:rPr lang="en-IN" dirty="0"/>
              <a:t> for each </a:t>
            </a:r>
            <a:r>
              <a:rPr lang="en-IN" dirty="0" smtClean="0"/>
              <a:t>row</a:t>
            </a:r>
          </a:p>
          <a:p>
            <a:r>
              <a:rPr lang="en-IN" dirty="0" smtClean="0"/>
              <a:t>Begin</a:t>
            </a:r>
          </a:p>
          <a:p>
            <a:r>
              <a:rPr lang="en-IN" dirty="0" smtClean="0"/>
              <a:t>insert </a:t>
            </a:r>
            <a:r>
              <a:rPr lang="en-IN" dirty="0"/>
              <a:t>into </a:t>
            </a:r>
            <a:r>
              <a:rPr lang="en-IN" dirty="0" err="1"/>
              <a:t>emp_details_backup</a:t>
            </a:r>
            <a:r>
              <a:rPr lang="en-IN" dirty="0"/>
              <a:t> values(</a:t>
            </a:r>
            <a:r>
              <a:rPr lang="en-IN" dirty="0" err="1"/>
              <a:t>new.emp_id</a:t>
            </a:r>
            <a:r>
              <a:rPr lang="en-IN" dirty="0"/>
              <a:t>, </a:t>
            </a:r>
            <a:r>
              <a:rPr lang="en-IN" dirty="0" err="1"/>
              <a:t>new.emp_name</a:t>
            </a:r>
            <a:r>
              <a:rPr lang="en-IN" dirty="0"/>
              <a:t>, </a:t>
            </a:r>
            <a:r>
              <a:rPr lang="en-IN" dirty="0" err="1"/>
              <a:t>new.designation_id</a:t>
            </a:r>
            <a:r>
              <a:rPr lang="en-IN" dirty="0"/>
              <a:t>, </a:t>
            </a:r>
            <a:r>
              <a:rPr lang="en-IN" dirty="0" err="1"/>
              <a:t>new.dep_no</a:t>
            </a:r>
            <a:r>
              <a:rPr lang="en-IN" dirty="0"/>
              <a:t>, </a:t>
            </a:r>
            <a:r>
              <a:rPr lang="en-IN" dirty="0" err="1"/>
              <a:t>new.date_of_join</a:t>
            </a:r>
            <a:r>
              <a:rPr lang="en-IN" dirty="0" smtClean="0"/>
              <a:t>);</a:t>
            </a:r>
          </a:p>
          <a:p>
            <a:r>
              <a:rPr lang="en-IN" dirty="0" smtClean="0"/>
              <a:t>end //</a:t>
            </a:r>
          </a:p>
          <a:p>
            <a:r>
              <a:rPr lang="en-IN" dirty="0" smtClean="0"/>
              <a:t>delimiter ;</a:t>
            </a:r>
            <a:endParaRPr lang="en-IN" dirty="0"/>
          </a:p>
          <a:p>
            <a:r>
              <a:rPr lang="en-IN" dirty="0" smtClean="0"/>
              <a:t>insert </a:t>
            </a:r>
            <a:r>
              <a:rPr lang="en-IN" dirty="0"/>
              <a:t>into </a:t>
            </a:r>
            <a:r>
              <a:rPr lang="en-IN" dirty="0" err="1"/>
              <a:t>emp_details</a:t>
            </a:r>
            <a:r>
              <a:rPr lang="en-IN" dirty="0"/>
              <a:t> values (17034, 'Vijay', 3004, 0, '2022-06-12</a:t>
            </a:r>
            <a:r>
              <a:rPr lang="en-IN" dirty="0" smtClean="0"/>
              <a:t>');</a:t>
            </a:r>
          </a:p>
          <a:p>
            <a:r>
              <a:rPr lang="en-IN" dirty="0" smtClean="0"/>
              <a:t>select </a:t>
            </a:r>
            <a:r>
              <a:rPr lang="en-IN" dirty="0"/>
              <a:t>* from </a:t>
            </a:r>
            <a:r>
              <a:rPr lang="en-IN" dirty="0" err="1"/>
              <a:t>emp_details</a:t>
            </a:r>
            <a:r>
              <a:rPr lang="en-IN" dirty="0" smtClean="0"/>
              <a:t>;</a:t>
            </a:r>
          </a:p>
          <a:p>
            <a:r>
              <a:rPr lang="en-IN" dirty="0" smtClean="0"/>
              <a:t>select </a:t>
            </a:r>
            <a:r>
              <a:rPr lang="en-IN" dirty="0"/>
              <a:t>* from </a:t>
            </a:r>
            <a:r>
              <a:rPr lang="en-IN" dirty="0" err="1"/>
              <a:t>emp_details_backup</a:t>
            </a:r>
            <a:r>
              <a:rPr lang="en-IN" dirty="0"/>
              <a:t>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728" y="4123110"/>
            <a:ext cx="3878916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82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Triggers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901465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TRIGGER CREATION (before update)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186" y="1301575"/>
            <a:ext cx="82650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insert into </a:t>
            </a:r>
            <a:r>
              <a:rPr lang="en-IN" dirty="0" err="1"/>
              <a:t>sal_details</a:t>
            </a:r>
            <a:r>
              <a:rPr lang="en-IN" dirty="0"/>
              <a:t> values (18034, 17034, '2022-07-12', 243, 25000</a:t>
            </a:r>
            <a:r>
              <a:rPr lang="en-IN" dirty="0" smtClean="0"/>
              <a:t>);</a:t>
            </a:r>
          </a:p>
          <a:p>
            <a:r>
              <a:rPr lang="en-IN" dirty="0" smtClean="0"/>
              <a:t>delimiter //</a:t>
            </a:r>
          </a:p>
          <a:p>
            <a:r>
              <a:rPr lang="en-IN" dirty="0" smtClean="0"/>
              <a:t>create </a:t>
            </a:r>
            <a:r>
              <a:rPr lang="en-IN" dirty="0"/>
              <a:t>trigger </a:t>
            </a:r>
            <a:r>
              <a:rPr lang="en-IN" dirty="0" err="1"/>
              <a:t>sal_update</a:t>
            </a:r>
            <a:r>
              <a:rPr lang="en-IN" dirty="0"/>
              <a:t> before update on </a:t>
            </a:r>
            <a:r>
              <a:rPr lang="en-IN" dirty="0" err="1"/>
              <a:t>sal_details</a:t>
            </a:r>
            <a:r>
              <a:rPr lang="en-IN" dirty="0"/>
              <a:t> for each </a:t>
            </a:r>
            <a:r>
              <a:rPr lang="en-IN" dirty="0" smtClean="0"/>
              <a:t>row</a:t>
            </a:r>
          </a:p>
          <a:p>
            <a:r>
              <a:rPr lang="en-IN" dirty="0" smtClean="0"/>
              <a:t>Begin</a:t>
            </a:r>
          </a:p>
          <a:p>
            <a:r>
              <a:rPr lang="en-IN" dirty="0" smtClean="0"/>
              <a:t>if </a:t>
            </a:r>
            <a:r>
              <a:rPr lang="en-IN" dirty="0" err="1"/>
              <a:t>new.amount</a:t>
            </a:r>
            <a:r>
              <a:rPr lang="en-IN" dirty="0"/>
              <a:t> &gt;=30000 and </a:t>
            </a:r>
            <a:r>
              <a:rPr lang="en-IN" dirty="0" err="1"/>
              <a:t>old.amount</a:t>
            </a:r>
            <a:r>
              <a:rPr lang="en-IN" dirty="0"/>
              <a:t> &lt; 30000 then set </a:t>
            </a:r>
            <a:r>
              <a:rPr lang="en-IN" dirty="0" err="1"/>
              <a:t>new.amount</a:t>
            </a:r>
            <a:r>
              <a:rPr lang="en-IN" dirty="0"/>
              <a:t> = new.amount+100</a:t>
            </a:r>
            <a:r>
              <a:rPr lang="en-IN" dirty="0" smtClean="0"/>
              <a:t>;</a:t>
            </a:r>
          </a:p>
          <a:p>
            <a:r>
              <a:rPr lang="en-IN" dirty="0" smtClean="0"/>
              <a:t>end </a:t>
            </a:r>
            <a:r>
              <a:rPr lang="en-IN" dirty="0"/>
              <a:t>if</a:t>
            </a:r>
            <a:r>
              <a:rPr lang="en-IN" dirty="0" smtClean="0"/>
              <a:t>;</a:t>
            </a:r>
          </a:p>
          <a:p>
            <a:r>
              <a:rPr lang="en-IN" dirty="0" smtClean="0"/>
              <a:t>end //</a:t>
            </a:r>
          </a:p>
          <a:p>
            <a:r>
              <a:rPr lang="en-IN" dirty="0" smtClean="0"/>
              <a:t>delimiter ;</a:t>
            </a:r>
          </a:p>
          <a:p>
            <a:endParaRPr lang="en-IN" dirty="0" smtClean="0"/>
          </a:p>
          <a:p>
            <a:r>
              <a:rPr lang="en-IN" dirty="0" smtClean="0"/>
              <a:t>update </a:t>
            </a:r>
            <a:r>
              <a:rPr lang="en-IN" dirty="0" err="1"/>
              <a:t>sal_details</a:t>
            </a:r>
            <a:r>
              <a:rPr lang="en-IN" dirty="0"/>
              <a:t> set amount = 35000 where </a:t>
            </a:r>
            <a:r>
              <a:rPr lang="en-IN" dirty="0" err="1"/>
              <a:t>salary_id</a:t>
            </a:r>
            <a:r>
              <a:rPr lang="en-IN" dirty="0"/>
              <a:t> = 18034</a:t>
            </a:r>
            <a:r>
              <a:rPr lang="en-IN" dirty="0" smtClean="0"/>
              <a:t>;</a:t>
            </a:r>
          </a:p>
          <a:p>
            <a:r>
              <a:rPr lang="en-IN" dirty="0" smtClean="0"/>
              <a:t>select </a:t>
            </a:r>
            <a:r>
              <a:rPr lang="en-IN" dirty="0"/>
              <a:t>* from </a:t>
            </a:r>
            <a:r>
              <a:rPr lang="en-IN" dirty="0" err="1"/>
              <a:t>sal_details</a:t>
            </a:r>
            <a:r>
              <a:rPr lang="en-IN" dirty="0"/>
              <a:t>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36" y="2750288"/>
            <a:ext cx="3690008" cy="12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2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Triggers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816405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TRIGGER CREATION (after update)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186" y="1088926"/>
            <a:ext cx="82650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sal_details_backup</a:t>
            </a:r>
            <a:r>
              <a:rPr lang="en-IN" dirty="0"/>
              <a:t>(</a:t>
            </a:r>
            <a:r>
              <a:rPr lang="en-IN" dirty="0" err="1"/>
              <a:t>salary_id</a:t>
            </a:r>
            <a:r>
              <a:rPr lang="en-IN" dirty="0"/>
              <a:t> </a:t>
            </a:r>
            <a:r>
              <a:rPr lang="en-IN" dirty="0" err="1"/>
              <a:t>int</a:t>
            </a:r>
            <a:r>
              <a:rPr lang="en-IN" dirty="0"/>
              <a:t> primary key, </a:t>
            </a:r>
            <a:r>
              <a:rPr lang="en-IN" dirty="0" err="1"/>
              <a:t>emp_id</a:t>
            </a:r>
            <a:r>
              <a:rPr lang="en-IN" dirty="0"/>
              <a:t> </a:t>
            </a:r>
            <a:r>
              <a:rPr lang="en-IN" dirty="0" err="1"/>
              <a:t>int</a:t>
            </a:r>
            <a:r>
              <a:rPr lang="en-IN" dirty="0"/>
              <a:t>, </a:t>
            </a:r>
            <a:r>
              <a:rPr lang="en-IN" dirty="0" err="1"/>
              <a:t>salary_date</a:t>
            </a:r>
            <a:r>
              <a:rPr lang="en-IN" dirty="0"/>
              <a:t> date, </a:t>
            </a:r>
            <a:r>
              <a:rPr lang="en-IN" dirty="0" err="1"/>
              <a:t>branch_id</a:t>
            </a:r>
            <a:r>
              <a:rPr lang="en-IN" dirty="0"/>
              <a:t> </a:t>
            </a:r>
            <a:r>
              <a:rPr lang="en-IN" dirty="0" err="1"/>
              <a:t>int</a:t>
            </a:r>
            <a:r>
              <a:rPr lang="en-IN" dirty="0"/>
              <a:t>, amount varchar(40</a:t>
            </a:r>
            <a:r>
              <a:rPr lang="en-IN" dirty="0" smtClean="0"/>
              <a:t>));</a:t>
            </a:r>
          </a:p>
          <a:p>
            <a:r>
              <a:rPr lang="en-IN" dirty="0" smtClean="0"/>
              <a:t>delimiter //</a:t>
            </a:r>
          </a:p>
          <a:p>
            <a:r>
              <a:rPr lang="en-IN" dirty="0" smtClean="0"/>
              <a:t>create </a:t>
            </a:r>
            <a:r>
              <a:rPr lang="en-IN" dirty="0"/>
              <a:t>trigger </a:t>
            </a:r>
            <a:r>
              <a:rPr lang="en-IN" dirty="0" err="1"/>
              <a:t>sal_update_backup</a:t>
            </a:r>
            <a:r>
              <a:rPr lang="en-IN" dirty="0"/>
              <a:t> after update on </a:t>
            </a:r>
            <a:r>
              <a:rPr lang="en-IN" dirty="0" err="1"/>
              <a:t>sal_details</a:t>
            </a:r>
            <a:r>
              <a:rPr lang="en-IN" dirty="0"/>
              <a:t> for each </a:t>
            </a:r>
            <a:r>
              <a:rPr lang="en-IN" dirty="0" smtClean="0"/>
              <a:t>row</a:t>
            </a:r>
          </a:p>
          <a:p>
            <a:r>
              <a:rPr lang="en-IN" dirty="0" smtClean="0"/>
              <a:t>Begin</a:t>
            </a:r>
          </a:p>
          <a:p>
            <a:r>
              <a:rPr lang="en-IN" dirty="0" smtClean="0"/>
              <a:t>if </a:t>
            </a:r>
            <a:r>
              <a:rPr lang="en-IN" dirty="0" err="1"/>
              <a:t>new.amount</a:t>
            </a:r>
            <a:r>
              <a:rPr lang="en-IN" dirty="0"/>
              <a:t> &gt;= 30000 then insert into </a:t>
            </a:r>
            <a:r>
              <a:rPr lang="en-IN" dirty="0" err="1"/>
              <a:t>sal_details_backup</a:t>
            </a:r>
            <a:r>
              <a:rPr lang="en-IN" dirty="0"/>
              <a:t> values(</a:t>
            </a:r>
            <a:r>
              <a:rPr lang="en-IN" dirty="0" err="1"/>
              <a:t>new.salary_id</a:t>
            </a:r>
            <a:r>
              <a:rPr lang="en-IN" dirty="0"/>
              <a:t>, </a:t>
            </a:r>
            <a:r>
              <a:rPr lang="en-IN" dirty="0" err="1"/>
              <a:t>new.emp_id</a:t>
            </a:r>
            <a:r>
              <a:rPr lang="en-IN" dirty="0"/>
              <a:t>, </a:t>
            </a:r>
            <a:r>
              <a:rPr lang="en-IN" dirty="0" err="1"/>
              <a:t>new.salary_date</a:t>
            </a:r>
            <a:r>
              <a:rPr lang="en-IN" dirty="0"/>
              <a:t>, </a:t>
            </a:r>
            <a:r>
              <a:rPr lang="en-IN" dirty="0" err="1"/>
              <a:t>new.branch_id</a:t>
            </a:r>
            <a:r>
              <a:rPr lang="en-IN" dirty="0"/>
              <a:t>, 'High Salary</a:t>
            </a:r>
            <a:r>
              <a:rPr lang="en-IN" dirty="0" smtClean="0"/>
              <a:t>');</a:t>
            </a:r>
          </a:p>
          <a:p>
            <a:r>
              <a:rPr lang="en-IN" dirty="0" smtClean="0"/>
              <a:t>end </a:t>
            </a:r>
            <a:r>
              <a:rPr lang="en-IN" dirty="0"/>
              <a:t>if</a:t>
            </a:r>
            <a:r>
              <a:rPr lang="en-IN" dirty="0" smtClean="0"/>
              <a:t>;</a:t>
            </a:r>
          </a:p>
          <a:p>
            <a:r>
              <a:rPr lang="en-IN" dirty="0" smtClean="0"/>
              <a:t>end //</a:t>
            </a:r>
          </a:p>
          <a:p>
            <a:r>
              <a:rPr lang="en-IN" dirty="0" smtClean="0"/>
              <a:t>delimiter ;</a:t>
            </a:r>
          </a:p>
          <a:p>
            <a:r>
              <a:rPr lang="en-IN" dirty="0" smtClean="0"/>
              <a:t>select </a:t>
            </a:r>
            <a:r>
              <a:rPr lang="en-IN" dirty="0"/>
              <a:t>* from </a:t>
            </a:r>
            <a:r>
              <a:rPr lang="en-IN" dirty="0" err="1"/>
              <a:t>sal_details</a:t>
            </a:r>
            <a:r>
              <a:rPr lang="en-IN" dirty="0" smtClean="0"/>
              <a:t>;</a:t>
            </a:r>
          </a:p>
          <a:p>
            <a:r>
              <a:rPr lang="en-IN" dirty="0" smtClean="0"/>
              <a:t>update </a:t>
            </a:r>
            <a:r>
              <a:rPr lang="en-IN" dirty="0" err="1"/>
              <a:t>sal_details</a:t>
            </a:r>
            <a:r>
              <a:rPr lang="en-IN" dirty="0"/>
              <a:t> set amount = 35000 where </a:t>
            </a:r>
            <a:r>
              <a:rPr lang="en-IN" dirty="0" err="1"/>
              <a:t>salary_id</a:t>
            </a:r>
            <a:r>
              <a:rPr lang="en-IN" dirty="0"/>
              <a:t> = 18034</a:t>
            </a:r>
            <a:r>
              <a:rPr lang="en-IN" dirty="0" smtClean="0"/>
              <a:t>;</a:t>
            </a:r>
          </a:p>
          <a:p>
            <a:r>
              <a:rPr lang="en-IN" dirty="0" smtClean="0"/>
              <a:t>select </a:t>
            </a:r>
            <a:r>
              <a:rPr lang="en-IN" dirty="0"/>
              <a:t>* from </a:t>
            </a:r>
            <a:r>
              <a:rPr lang="en-IN" dirty="0" err="1"/>
              <a:t>sal_details_backup</a:t>
            </a:r>
            <a:r>
              <a:rPr lang="en-IN" dirty="0"/>
              <a:t>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69" y="3193539"/>
            <a:ext cx="4348059" cy="10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55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361751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Triggers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816405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TRIGGER CREATION (before delete)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186" y="1088926"/>
            <a:ext cx="8265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delimiter </a:t>
            </a:r>
            <a:r>
              <a:rPr lang="en-IN" dirty="0" smtClean="0"/>
              <a:t>//</a:t>
            </a:r>
          </a:p>
          <a:p>
            <a:r>
              <a:rPr lang="en-IN" dirty="0" smtClean="0"/>
              <a:t>create </a:t>
            </a:r>
            <a:r>
              <a:rPr lang="en-IN" dirty="0"/>
              <a:t>trigger </a:t>
            </a:r>
            <a:r>
              <a:rPr lang="en-IN" dirty="0" err="1"/>
              <a:t>emp_deletion</a:t>
            </a:r>
            <a:r>
              <a:rPr lang="en-IN" dirty="0"/>
              <a:t> before delete on </a:t>
            </a:r>
            <a:r>
              <a:rPr lang="en-IN" dirty="0" err="1"/>
              <a:t>emp_details</a:t>
            </a:r>
            <a:r>
              <a:rPr lang="en-IN" dirty="0"/>
              <a:t> for each </a:t>
            </a:r>
            <a:r>
              <a:rPr lang="en-IN" dirty="0" smtClean="0"/>
              <a:t>row</a:t>
            </a:r>
          </a:p>
          <a:p>
            <a:r>
              <a:rPr lang="en-IN" dirty="0" smtClean="0"/>
              <a:t>Begin</a:t>
            </a:r>
          </a:p>
          <a:p>
            <a:r>
              <a:rPr lang="en-IN" dirty="0" smtClean="0"/>
              <a:t>insert </a:t>
            </a:r>
            <a:r>
              <a:rPr lang="en-IN" dirty="0"/>
              <a:t>into </a:t>
            </a:r>
            <a:r>
              <a:rPr lang="en-IN" dirty="0" err="1"/>
              <a:t>emp_details_backup</a:t>
            </a:r>
            <a:r>
              <a:rPr lang="en-IN" dirty="0"/>
              <a:t> values(</a:t>
            </a:r>
            <a:r>
              <a:rPr lang="en-IN" dirty="0" err="1"/>
              <a:t>old.emp_id</a:t>
            </a:r>
            <a:r>
              <a:rPr lang="en-IN" dirty="0"/>
              <a:t>, </a:t>
            </a:r>
            <a:r>
              <a:rPr lang="en-IN" dirty="0" err="1"/>
              <a:t>old.emp_name</a:t>
            </a:r>
            <a:r>
              <a:rPr lang="en-IN" dirty="0"/>
              <a:t>, </a:t>
            </a:r>
            <a:r>
              <a:rPr lang="en-IN" dirty="0" err="1"/>
              <a:t>old.designation_id</a:t>
            </a:r>
            <a:r>
              <a:rPr lang="en-IN" dirty="0"/>
              <a:t>, </a:t>
            </a:r>
            <a:r>
              <a:rPr lang="en-IN" dirty="0" err="1"/>
              <a:t>old.dep_no</a:t>
            </a:r>
            <a:r>
              <a:rPr lang="en-IN" dirty="0"/>
              <a:t>, </a:t>
            </a:r>
            <a:r>
              <a:rPr lang="en-IN" dirty="0" err="1"/>
              <a:t>old.date_of_join</a:t>
            </a:r>
            <a:r>
              <a:rPr lang="en-IN" dirty="0" smtClean="0"/>
              <a:t>);</a:t>
            </a:r>
          </a:p>
          <a:p>
            <a:r>
              <a:rPr lang="en-IN" dirty="0" smtClean="0"/>
              <a:t>end //</a:t>
            </a:r>
          </a:p>
          <a:p>
            <a:r>
              <a:rPr lang="en-IN" dirty="0" smtClean="0"/>
              <a:t>delimiter ;</a:t>
            </a:r>
          </a:p>
          <a:p>
            <a:r>
              <a:rPr lang="en-IN" dirty="0" smtClean="0"/>
              <a:t>delete </a:t>
            </a:r>
            <a:r>
              <a:rPr lang="en-IN" dirty="0"/>
              <a:t>from </a:t>
            </a:r>
            <a:r>
              <a:rPr lang="en-IN" dirty="0" err="1"/>
              <a:t>emp_details</a:t>
            </a:r>
            <a:r>
              <a:rPr lang="en-IN" dirty="0"/>
              <a:t> where </a:t>
            </a:r>
            <a:r>
              <a:rPr lang="en-IN" dirty="0" err="1"/>
              <a:t>emp_id</a:t>
            </a:r>
            <a:r>
              <a:rPr lang="en-IN" dirty="0"/>
              <a:t> = 17034</a:t>
            </a:r>
            <a:r>
              <a:rPr lang="en-IN" dirty="0" smtClean="0"/>
              <a:t>;</a:t>
            </a:r>
          </a:p>
          <a:p>
            <a:r>
              <a:rPr lang="en-IN" dirty="0" smtClean="0"/>
              <a:t>select </a:t>
            </a:r>
            <a:r>
              <a:rPr lang="en-IN" dirty="0"/>
              <a:t>* from </a:t>
            </a:r>
            <a:r>
              <a:rPr lang="en-IN" dirty="0" err="1"/>
              <a:t>emp_details_backup</a:t>
            </a:r>
            <a:r>
              <a:rPr lang="en-IN" dirty="0"/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95" y="3790966"/>
            <a:ext cx="5174000" cy="12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45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1878419" y="177455"/>
            <a:ext cx="559272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Triggers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7" y="688815"/>
            <a:ext cx="67693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TRIGGER CREATION (with if and </a:t>
            </a:r>
            <a:r>
              <a:rPr lang="en-US" altLang="zh-CN" sz="2000" b="1" dirty="0" err="1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elseif</a:t>
            </a:r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)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414" y="956934"/>
            <a:ext cx="893843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delimiter </a:t>
            </a:r>
            <a:r>
              <a:rPr lang="en-IN" sz="1400" dirty="0" smtClean="0"/>
              <a:t>//</a:t>
            </a:r>
          </a:p>
          <a:p>
            <a:r>
              <a:rPr lang="en-IN" sz="1400" dirty="0" smtClean="0"/>
              <a:t>create </a:t>
            </a:r>
            <a:r>
              <a:rPr lang="en-IN" sz="1400" dirty="0"/>
              <a:t>trigger </a:t>
            </a:r>
            <a:r>
              <a:rPr lang="en-IN" sz="1400" dirty="0" err="1"/>
              <a:t>salary_grade</a:t>
            </a:r>
            <a:r>
              <a:rPr lang="en-IN" sz="1400" dirty="0"/>
              <a:t> after insert on </a:t>
            </a:r>
            <a:r>
              <a:rPr lang="en-IN" sz="1400" dirty="0" err="1"/>
              <a:t>sal_details</a:t>
            </a:r>
            <a:r>
              <a:rPr lang="en-IN" sz="1400" dirty="0"/>
              <a:t> for each </a:t>
            </a:r>
            <a:r>
              <a:rPr lang="en-IN" sz="1400" dirty="0" smtClean="0"/>
              <a:t>row</a:t>
            </a:r>
          </a:p>
          <a:p>
            <a:r>
              <a:rPr lang="en-IN" sz="1400" dirty="0"/>
              <a:t>b</a:t>
            </a:r>
            <a:r>
              <a:rPr lang="en-IN" sz="1400" dirty="0" smtClean="0"/>
              <a:t>egin</a:t>
            </a:r>
          </a:p>
          <a:p>
            <a:r>
              <a:rPr lang="en-IN" sz="1400" dirty="0" smtClean="0"/>
              <a:t>if </a:t>
            </a:r>
            <a:r>
              <a:rPr lang="en-IN" sz="1400" dirty="0" err="1"/>
              <a:t>new.amount</a:t>
            </a:r>
            <a:r>
              <a:rPr lang="en-IN" sz="1400" dirty="0"/>
              <a:t> &gt;= 30000 then insert into </a:t>
            </a:r>
            <a:r>
              <a:rPr lang="en-IN" sz="1400" dirty="0" err="1"/>
              <a:t>sal_details_backup</a:t>
            </a:r>
            <a:r>
              <a:rPr lang="en-IN" sz="1400" dirty="0"/>
              <a:t> values(</a:t>
            </a:r>
            <a:r>
              <a:rPr lang="en-IN" sz="1400" dirty="0" err="1"/>
              <a:t>new.salary_id</a:t>
            </a:r>
            <a:r>
              <a:rPr lang="en-IN" sz="1400" dirty="0"/>
              <a:t>, </a:t>
            </a:r>
            <a:r>
              <a:rPr lang="en-IN" sz="1400" dirty="0" err="1"/>
              <a:t>new.emp_id</a:t>
            </a:r>
            <a:r>
              <a:rPr lang="en-IN" sz="1400" dirty="0"/>
              <a:t>, </a:t>
            </a:r>
            <a:r>
              <a:rPr lang="en-IN" sz="1400" dirty="0" err="1"/>
              <a:t>new.salary_date</a:t>
            </a:r>
            <a:r>
              <a:rPr lang="en-IN" sz="1400" dirty="0"/>
              <a:t>, </a:t>
            </a:r>
            <a:r>
              <a:rPr lang="en-IN" sz="1400" dirty="0" err="1"/>
              <a:t>new.branch_id</a:t>
            </a:r>
            <a:r>
              <a:rPr lang="en-IN" sz="1400" dirty="0"/>
              <a:t>, 'High Salary</a:t>
            </a:r>
            <a:r>
              <a:rPr lang="en-IN" sz="1400" dirty="0" smtClean="0"/>
              <a:t>');</a:t>
            </a:r>
          </a:p>
          <a:p>
            <a:r>
              <a:rPr lang="en-IN" sz="1400" dirty="0" err="1" smtClean="0"/>
              <a:t>elseif</a:t>
            </a:r>
            <a:r>
              <a:rPr lang="en-IN" sz="1400" dirty="0" smtClean="0"/>
              <a:t> </a:t>
            </a:r>
            <a:r>
              <a:rPr lang="en-IN" sz="1400" dirty="0" err="1"/>
              <a:t>new.amount</a:t>
            </a:r>
            <a:r>
              <a:rPr lang="en-IN" sz="1400" dirty="0"/>
              <a:t> &gt;= 20000 then insert into </a:t>
            </a:r>
            <a:r>
              <a:rPr lang="en-IN" sz="1400" dirty="0" err="1"/>
              <a:t>sal_details_backup</a:t>
            </a:r>
            <a:r>
              <a:rPr lang="en-IN" sz="1400" dirty="0"/>
              <a:t> values(</a:t>
            </a:r>
            <a:r>
              <a:rPr lang="en-IN" sz="1400" dirty="0" err="1"/>
              <a:t>new.salary_id</a:t>
            </a:r>
            <a:r>
              <a:rPr lang="en-IN" sz="1400" dirty="0"/>
              <a:t>, </a:t>
            </a:r>
            <a:r>
              <a:rPr lang="en-IN" sz="1400" dirty="0" err="1"/>
              <a:t>new.emp_id</a:t>
            </a:r>
            <a:r>
              <a:rPr lang="en-IN" sz="1400" dirty="0"/>
              <a:t>, </a:t>
            </a:r>
            <a:r>
              <a:rPr lang="en-IN" sz="1400" dirty="0" err="1"/>
              <a:t>new.salary_date</a:t>
            </a:r>
            <a:r>
              <a:rPr lang="en-IN" sz="1400" dirty="0"/>
              <a:t>, </a:t>
            </a:r>
            <a:r>
              <a:rPr lang="en-IN" sz="1400" dirty="0" err="1"/>
              <a:t>new.branch_id</a:t>
            </a:r>
            <a:r>
              <a:rPr lang="en-IN" sz="1400" dirty="0"/>
              <a:t>, 'Average Salary</a:t>
            </a:r>
            <a:r>
              <a:rPr lang="en-IN" sz="1400" dirty="0" smtClean="0"/>
              <a:t>');</a:t>
            </a:r>
          </a:p>
          <a:p>
            <a:r>
              <a:rPr lang="en-IN" sz="1400" dirty="0" err="1"/>
              <a:t>e</a:t>
            </a:r>
            <a:r>
              <a:rPr lang="en-IN" sz="1400" dirty="0" err="1" smtClean="0"/>
              <a:t>lseif</a:t>
            </a:r>
            <a:r>
              <a:rPr lang="en-IN" sz="1400" dirty="0" smtClean="0"/>
              <a:t> </a:t>
            </a:r>
            <a:r>
              <a:rPr lang="en-IN" sz="1400" dirty="0" err="1"/>
              <a:t>new.amount</a:t>
            </a:r>
            <a:r>
              <a:rPr lang="en-IN" sz="1400" dirty="0"/>
              <a:t> &gt;= 10000 then insert into </a:t>
            </a:r>
            <a:r>
              <a:rPr lang="en-IN" sz="1400" dirty="0" err="1"/>
              <a:t>sal_details_backup</a:t>
            </a:r>
            <a:r>
              <a:rPr lang="en-IN" sz="1400" dirty="0"/>
              <a:t> values(</a:t>
            </a:r>
            <a:r>
              <a:rPr lang="en-IN" sz="1400" dirty="0" err="1"/>
              <a:t>new.salary_id</a:t>
            </a:r>
            <a:r>
              <a:rPr lang="en-IN" sz="1400" dirty="0"/>
              <a:t>, </a:t>
            </a:r>
            <a:r>
              <a:rPr lang="en-IN" sz="1400" dirty="0" err="1"/>
              <a:t>new.emp_id</a:t>
            </a:r>
            <a:r>
              <a:rPr lang="en-IN" sz="1400" dirty="0"/>
              <a:t>, </a:t>
            </a:r>
            <a:r>
              <a:rPr lang="en-IN" sz="1400" dirty="0" err="1"/>
              <a:t>new.salary_date</a:t>
            </a:r>
            <a:r>
              <a:rPr lang="en-IN" sz="1400" dirty="0"/>
              <a:t>, </a:t>
            </a:r>
            <a:r>
              <a:rPr lang="en-IN" sz="1400" dirty="0" err="1"/>
              <a:t>new.branch_id</a:t>
            </a:r>
            <a:r>
              <a:rPr lang="en-IN" sz="1400" dirty="0"/>
              <a:t>, 'Low Salary</a:t>
            </a:r>
            <a:r>
              <a:rPr lang="en-IN" sz="1400" dirty="0" smtClean="0"/>
              <a:t>');</a:t>
            </a:r>
          </a:p>
          <a:p>
            <a:r>
              <a:rPr lang="en-IN" sz="1400" dirty="0" smtClean="0"/>
              <a:t>else </a:t>
            </a:r>
            <a:r>
              <a:rPr lang="en-IN" sz="1400" dirty="0"/>
              <a:t>insert into </a:t>
            </a:r>
            <a:r>
              <a:rPr lang="en-IN" sz="1400" dirty="0" err="1"/>
              <a:t>sal_details_backup</a:t>
            </a:r>
            <a:r>
              <a:rPr lang="en-IN" sz="1400" dirty="0"/>
              <a:t> values(</a:t>
            </a:r>
            <a:r>
              <a:rPr lang="en-IN" sz="1400" dirty="0" err="1"/>
              <a:t>new.salary_id</a:t>
            </a:r>
            <a:r>
              <a:rPr lang="en-IN" sz="1400" dirty="0"/>
              <a:t>, </a:t>
            </a:r>
            <a:r>
              <a:rPr lang="en-IN" sz="1400" dirty="0" err="1"/>
              <a:t>new.emp_id</a:t>
            </a:r>
            <a:r>
              <a:rPr lang="en-IN" sz="1400" dirty="0"/>
              <a:t>, </a:t>
            </a:r>
            <a:r>
              <a:rPr lang="en-IN" sz="1400" dirty="0" err="1"/>
              <a:t>new.salary_date</a:t>
            </a:r>
            <a:r>
              <a:rPr lang="en-IN" sz="1400" dirty="0"/>
              <a:t>, </a:t>
            </a:r>
            <a:r>
              <a:rPr lang="en-IN" sz="1400" dirty="0" err="1"/>
              <a:t>new.branch_id</a:t>
            </a:r>
            <a:r>
              <a:rPr lang="en-IN" sz="1400" dirty="0"/>
              <a:t>, 'Poor Salary</a:t>
            </a:r>
            <a:r>
              <a:rPr lang="en-IN" sz="1400" dirty="0" smtClean="0"/>
              <a:t>');</a:t>
            </a:r>
          </a:p>
          <a:p>
            <a:r>
              <a:rPr lang="en-IN" sz="1400" dirty="0" smtClean="0"/>
              <a:t>end </a:t>
            </a:r>
            <a:r>
              <a:rPr lang="en-IN" sz="1400" dirty="0"/>
              <a:t>if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end //</a:t>
            </a:r>
          </a:p>
          <a:p>
            <a:r>
              <a:rPr lang="en-IN" sz="1400" dirty="0" smtClean="0"/>
              <a:t>delimiter ;</a:t>
            </a:r>
          </a:p>
          <a:p>
            <a:endParaRPr lang="en-IN" sz="1400" dirty="0" smtClean="0"/>
          </a:p>
          <a:p>
            <a:r>
              <a:rPr lang="en-IN" sz="1400" dirty="0" smtClean="0"/>
              <a:t>insert </a:t>
            </a:r>
            <a:r>
              <a:rPr lang="en-IN" sz="1400" dirty="0"/>
              <a:t>into </a:t>
            </a:r>
            <a:r>
              <a:rPr lang="en-IN" sz="1400" dirty="0" err="1"/>
              <a:t>sal_details</a:t>
            </a:r>
            <a:r>
              <a:rPr lang="en-IN" sz="1400" dirty="0"/>
              <a:t> values(18034, 17034, '2022-07-12', 243, 25000),(18035, 17035, '2022-09-23', 241, 34000),(18036, 17036, '2022-12-31', 242, 12000</a:t>
            </a:r>
            <a:r>
              <a:rPr lang="en-IN" sz="1400" dirty="0" smtClean="0"/>
              <a:t>);</a:t>
            </a:r>
          </a:p>
          <a:p>
            <a:r>
              <a:rPr lang="en-IN" sz="1400" dirty="0" smtClean="0"/>
              <a:t>select </a:t>
            </a:r>
            <a:r>
              <a:rPr lang="en-IN" sz="1400" dirty="0"/>
              <a:t>* from </a:t>
            </a:r>
            <a:r>
              <a:rPr lang="en-IN" sz="1400" dirty="0" err="1"/>
              <a:t>sal_details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select </a:t>
            </a:r>
            <a:r>
              <a:rPr lang="en-IN" sz="1400" dirty="0"/>
              <a:t>* from </a:t>
            </a:r>
            <a:r>
              <a:rPr lang="en-IN" sz="1400" dirty="0" err="1"/>
              <a:t>sal_details_backup</a:t>
            </a:r>
            <a:r>
              <a:rPr lang="en-IN" sz="1400" dirty="0"/>
              <a:t>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3" y="3179273"/>
            <a:ext cx="3690361" cy="9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3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3129797" y="262691"/>
            <a:ext cx="25905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Data Types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4098" name="Picture 2" descr="MySQL Data Typ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13686" r="-121" b="7877"/>
          <a:stretch/>
        </p:blipFill>
        <p:spPr bwMode="auto">
          <a:xfrm>
            <a:off x="816987" y="909412"/>
            <a:ext cx="7216140" cy="391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3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1562100" y="2443163"/>
            <a:ext cx="6011863" cy="612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32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THANKS</a:t>
            </a:r>
            <a:endParaRPr lang="en-US" altLang="zh-CN" sz="3200" b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525" y="3232150"/>
            <a:ext cx="9153525" cy="76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4581" name="文本框 4"/>
          <p:cNvSpPr txBox="1"/>
          <p:nvPr/>
        </p:nvSpPr>
        <p:spPr>
          <a:xfrm>
            <a:off x="965200" y="3495675"/>
            <a:ext cx="7204075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1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I hereby submit the SQL Mini Project Presentation</a:t>
            </a:r>
            <a:r>
              <a:rPr lang="en-US" altLang="en-US" sz="11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
</a:t>
            </a:r>
            <a:endParaRPr lang="en-US" altLang="en-US" sz="11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SimSun" panose="02010600030101010101" pitchFamily="2" charset="-122"/>
            </a:endParaRPr>
          </a:p>
        </p:txBody>
      </p:sp>
      <p:sp>
        <p:nvSpPr>
          <p:cNvPr id="24580" name="文本框 3"/>
          <p:cNvSpPr/>
          <p:nvPr/>
        </p:nvSpPr>
        <p:spPr>
          <a:xfrm>
            <a:off x="3711575" y="4560888"/>
            <a:ext cx="1712913" cy="44267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Work by</a:t>
            </a: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Vijay Adithya</a:t>
            </a:r>
            <a:endParaRPr lang="zh-CN" altLang="en-US" sz="10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grpSp>
        <p:nvGrpSpPr>
          <p:cNvPr id="314412" name="组合 65"/>
          <p:cNvGrpSpPr/>
          <p:nvPr/>
        </p:nvGrpSpPr>
        <p:grpSpPr>
          <a:xfrm>
            <a:off x="4043363" y="1035050"/>
            <a:ext cx="1049337" cy="1052513"/>
            <a:chOff x="5959" y="2302"/>
            <a:chExt cx="937" cy="937"/>
          </a:xfrm>
        </p:grpSpPr>
        <p:sp>
          <p:nvSpPr>
            <p:cNvPr id="6" name="椭圆 5"/>
            <p:cNvSpPr/>
            <p:nvPr/>
          </p:nvSpPr>
          <p:spPr>
            <a:xfrm>
              <a:off x="5959" y="2302"/>
              <a:ext cx="937" cy="93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Arial Unicode MS" panose="020B0604020202020204" charset="-122"/>
              </a:endParaRPr>
            </a:p>
          </p:txBody>
        </p:sp>
        <p:sp>
          <p:nvSpPr>
            <p:cNvPr id="39056" name="Freeform 14"/>
            <p:cNvSpPr>
              <a:spLocks noEditPoints="1"/>
            </p:cNvSpPr>
            <p:nvPr/>
          </p:nvSpPr>
          <p:spPr>
            <a:xfrm>
              <a:off x="6199" y="2505"/>
              <a:ext cx="472" cy="539"/>
            </a:xfrm>
            <a:custGeom>
              <a:avLst/>
              <a:gdLst/>
              <a:ahLst/>
              <a:cxnLst>
                <a:cxn ang="0">
                  <a:pos x="268" y="386"/>
                </a:cxn>
                <a:cxn ang="0">
                  <a:pos x="221" y="486"/>
                </a:cxn>
                <a:cxn ang="0">
                  <a:pos x="127" y="621"/>
                </a:cxn>
                <a:cxn ang="0">
                  <a:pos x="0" y="730"/>
                </a:cxn>
                <a:cxn ang="0">
                  <a:pos x="13" y="619"/>
                </a:cxn>
                <a:cxn ang="0">
                  <a:pos x="62" y="465"/>
                </a:cxn>
                <a:cxn ang="0">
                  <a:pos x="152" y="319"/>
                </a:cxn>
                <a:cxn ang="0">
                  <a:pos x="313" y="754"/>
                </a:cxn>
                <a:cxn ang="0">
                  <a:pos x="610" y="236"/>
                </a:cxn>
                <a:cxn ang="0">
                  <a:pos x="621" y="30"/>
                </a:cxn>
                <a:cxn ang="0">
                  <a:pos x="619" y="26"/>
                </a:cxn>
                <a:cxn ang="0">
                  <a:pos x="651" y="3"/>
                </a:cxn>
                <a:cxn ang="0">
                  <a:pos x="662" y="18"/>
                </a:cxn>
                <a:cxn ang="0">
                  <a:pos x="657" y="52"/>
                </a:cxn>
                <a:cxn ang="0">
                  <a:pos x="499" y="150"/>
                </a:cxn>
                <a:cxn ang="0">
                  <a:pos x="510" y="165"/>
                </a:cxn>
                <a:cxn ang="0">
                  <a:pos x="535" y="172"/>
                </a:cxn>
                <a:cxn ang="0">
                  <a:pos x="550" y="191"/>
                </a:cxn>
                <a:cxn ang="0">
                  <a:pos x="576" y="193"/>
                </a:cxn>
                <a:cxn ang="0">
                  <a:pos x="591" y="215"/>
                </a:cxn>
                <a:cxn ang="0">
                  <a:pos x="617" y="217"/>
                </a:cxn>
                <a:cxn ang="0">
                  <a:pos x="612" y="35"/>
                </a:cxn>
                <a:cxn ang="0">
                  <a:pos x="523" y="187"/>
                </a:cxn>
                <a:cxn ang="0">
                  <a:pos x="225" y="702"/>
                </a:cxn>
                <a:cxn ang="0">
                  <a:pos x="565" y="210"/>
                </a:cxn>
                <a:cxn ang="0">
                  <a:pos x="268" y="728"/>
                </a:cxn>
                <a:cxn ang="0">
                  <a:pos x="270" y="180"/>
                </a:cxn>
                <a:cxn ang="0">
                  <a:pos x="283" y="127"/>
                </a:cxn>
                <a:cxn ang="0">
                  <a:pos x="317" y="63"/>
                </a:cxn>
                <a:cxn ang="0">
                  <a:pos x="358" y="22"/>
                </a:cxn>
                <a:cxn ang="0">
                  <a:pos x="394" y="3"/>
                </a:cxn>
                <a:cxn ang="0">
                  <a:pos x="413" y="3"/>
                </a:cxn>
                <a:cxn ang="0">
                  <a:pos x="411" y="13"/>
                </a:cxn>
                <a:cxn ang="0">
                  <a:pos x="398" y="52"/>
                </a:cxn>
                <a:cxn ang="0">
                  <a:pos x="403" y="101"/>
                </a:cxn>
                <a:cxn ang="0">
                  <a:pos x="394" y="135"/>
                </a:cxn>
                <a:cxn ang="0">
                  <a:pos x="360" y="185"/>
                </a:cxn>
                <a:cxn ang="0">
                  <a:pos x="328" y="215"/>
                </a:cxn>
                <a:cxn ang="0">
                  <a:pos x="356" y="39"/>
                </a:cxn>
                <a:cxn ang="0">
                  <a:pos x="362" y="37"/>
                </a:cxn>
                <a:cxn ang="0">
                  <a:pos x="368" y="39"/>
                </a:cxn>
                <a:cxn ang="0">
                  <a:pos x="371" y="50"/>
                </a:cxn>
                <a:cxn ang="0">
                  <a:pos x="347" y="75"/>
                </a:cxn>
                <a:cxn ang="0">
                  <a:pos x="315" y="131"/>
                </a:cxn>
                <a:cxn ang="0">
                  <a:pos x="302" y="170"/>
                </a:cxn>
                <a:cxn ang="0">
                  <a:pos x="291" y="172"/>
                </a:cxn>
                <a:cxn ang="0">
                  <a:pos x="287" y="167"/>
                </a:cxn>
                <a:cxn ang="0">
                  <a:pos x="285" y="161"/>
                </a:cxn>
                <a:cxn ang="0">
                  <a:pos x="315" y="93"/>
                </a:cxn>
                <a:cxn ang="0">
                  <a:pos x="356" y="39"/>
                </a:cxn>
                <a:cxn ang="0">
                  <a:pos x="323" y="223"/>
                </a:cxn>
                <a:cxn ang="0">
                  <a:pos x="161" y="313"/>
                </a:cxn>
                <a:cxn ang="0">
                  <a:pos x="289" y="212"/>
                </a:cxn>
              </a:cxnLst>
              <a:rect l="0" t="0" r="0" b="0"/>
              <a:pathLst>
                <a:path w="662" h="754">
                  <a:moveTo>
                    <a:pt x="152" y="319"/>
                  </a:moveTo>
                  <a:lnTo>
                    <a:pt x="152" y="319"/>
                  </a:lnTo>
                  <a:lnTo>
                    <a:pt x="268" y="386"/>
                  </a:lnTo>
                  <a:lnTo>
                    <a:pt x="268" y="386"/>
                  </a:lnTo>
                  <a:lnTo>
                    <a:pt x="246" y="437"/>
                  </a:lnTo>
                  <a:lnTo>
                    <a:pt x="221" y="486"/>
                  </a:lnTo>
                  <a:lnTo>
                    <a:pt x="193" y="533"/>
                  </a:lnTo>
                  <a:lnTo>
                    <a:pt x="161" y="578"/>
                  </a:lnTo>
                  <a:lnTo>
                    <a:pt x="127" y="621"/>
                  </a:lnTo>
                  <a:lnTo>
                    <a:pt x="88" y="660"/>
                  </a:lnTo>
                  <a:lnTo>
                    <a:pt x="45" y="696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4" y="675"/>
                  </a:lnTo>
                  <a:lnTo>
                    <a:pt x="13" y="619"/>
                  </a:lnTo>
                  <a:lnTo>
                    <a:pt x="26" y="568"/>
                  </a:lnTo>
                  <a:lnTo>
                    <a:pt x="43" y="514"/>
                  </a:lnTo>
                  <a:lnTo>
                    <a:pt x="62" y="465"/>
                  </a:lnTo>
                  <a:lnTo>
                    <a:pt x="88" y="414"/>
                  </a:lnTo>
                  <a:lnTo>
                    <a:pt x="118" y="366"/>
                  </a:lnTo>
                  <a:lnTo>
                    <a:pt x="152" y="319"/>
                  </a:lnTo>
                  <a:lnTo>
                    <a:pt x="152" y="319"/>
                  </a:lnTo>
                  <a:close/>
                  <a:moveTo>
                    <a:pt x="610" y="236"/>
                  </a:moveTo>
                  <a:lnTo>
                    <a:pt x="313" y="754"/>
                  </a:lnTo>
                  <a:lnTo>
                    <a:pt x="276" y="732"/>
                  </a:lnTo>
                  <a:lnTo>
                    <a:pt x="576" y="217"/>
                  </a:lnTo>
                  <a:lnTo>
                    <a:pt x="610" y="236"/>
                  </a:lnTo>
                  <a:lnTo>
                    <a:pt x="610" y="236"/>
                  </a:lnTo>
                  <a:close/>
                  <a:moveTo>
                    <a:pt x="653" y="50"/>
                  </a:moveTo>
                  <a:lnTo>
                    <a:pt x="621" y="30"/>
                  </a:lnTo>
                  <a:lnTo>
                    <a:pt x="617" y="28"/>
                  </a:lnTo>
                  <a:lnTo>
                    <a:pt x="619" y="26"/>
                  </a:lnTo>
                  <a:lnTo>
                    <a:pt x="619" y="26"/>
                  </a:lnTo>
                  <a:lnTo>
                    <a:pt x="632" y="13"/>
                  </a:lnTo>
                  <a:lnTo>
                    <a:pt x="642" y="7"/>
                  </a:lnTo>
                  <a:lnTo>
                    <a:pt x="651" y="3"/>
                  </a:lnTo>
                  <a:lnTo>
                    <a:pt x="657" y="5"/>
                  </a:lnTo>
                  <a:lnTo>
                    <a:pt x="662" y="9"/>
                  </a:lnTo>
                  <a:lnTo>
                    <a:pt x="662" y="18"/>
                  </a:lnTo>
                  <a:lnTo>
                    <a:pt x="662" y="30"/>
                  </a:lnTo>
                  <a:lnTo>
                    <a:pt x="657" y="48"/>
                  </a:lnTo>
                  <a:lnTo>
                    <a:pt x="657" y="52"/>
                  </a:lnTo>
                  <a:lnTo>
                    <a:pt x="653" y="50"/>
                  </a:lnTo>
                  <a:lnTo>
                    <a:pt x="653" y="50"/>
                  </a:lnTo>
                  <a:close/>
                  <a:moveTo>
                    <a:pt x="499" y="150"/>
                  </a:moveTo>
                  <a:lnTo>
                    <a:pt x="499" y="150"/>
                  </a:lnTo>
                  <a:lnTo>
                    <a:pt x="501" y="159"/>
                  </a:lnTo>
                  <a:lnTo>
                    <a:pt x="510" y="165"/>
                  </a:lnTo>
                  <a:lnTo>
                    <a:pt x="520" y="170"/>
                  </a:lnTo>
                  <a:lnTo>
                    <a:pt x="535" y="172"/>
                  </a:lnTo>
                  <a:lnTo>
                    <a:pt x="535" y="172"/>
                  </a:lnTo>
                  <a:lnTo>
                    <a:pt x="542" y="182"/>
                  </a:lnTo>
                  <a:lnTo>
                    <a:pt x="546" y="187"/>
                  </a:lnTo>
                  <a:lnTo>
                    <a:pt x="550" y="191"/>
                  </a:lnTo>
                  <a:lnTo>
                    <a:pt x="555" y="193"/>
                  </a:lnTo>
                  <a:lnTo>
                    <a:pt x="561" y="195"/>
                  </a:lnTo>
                  <a:lnTo>
                    <a:pt x="576" y="193"/>
                  </a:lnTo>
                  <a:lnTo>
                    <a:pt x="576" y="193"/>
                  </a:lnTo>
                  <a:lnTo>
                    <a:pt x="583" y="206"/>
                  </a:lnTo>
                  <a:lnTo>
                    <a:pt x="591" y="215"/>
                  </a:lnTo>
                  <a:lnTo>
                    <a:pt x="597" y="217"/>
                  </a:lnTo>
                  <a:lnTo>
                    <a:pt x="604" y="219"/>
                  </a:lnTo>
                  <a:lnTo>
                    <a:pt x="617" y="217"/>
                  </a:lnTo>
                  <a:lnTo>
                    <a:pt x="617" y="217"/>
                  </a:lnTo>
                  <a:lnTo>
                    <a:pt x="653" y="60"/>
                  </a:lnTo>
                  <a:lnTo>
                    <a:pt x="612" y="35"/>
                  </a:lnTo>
                  <a:lnTo>
                    <a:pt x="499" y="150"/>
                  </a:lnTo>
                  <a:lnTo>
                    <a:pt x="499" y="150"/>
                  </a:lnTo>
                  <a:close/>
                  <a:moveTo>
                    <a:pt x="523" y="187"/>
                  </a:moveTo>
                  <a:lnTo>
                    <a:pt x="488" y="165"/>
                  </a:lnTo>
                  <a:lnTo>
                    <a:pt x="189" y="683"/>
                  </a:lnTo>
                  <a:lnTo>
                    <a:pt x="225" y="702"/>
                  </a:lnTo>
                  <a:lnTo>
                    <a:pt x="523" y="187"/>
                  </a:lnTo>
                  <a:lnTo>
                    <a:pt x="523" y="187"/>
                  </a:lnTo>
                  <a:close/>
                  <a:moveTo>
                    <a:pt x="565" y="210"/>
                  </a:moveTo>
                  <a:lnTo>
                    <a:pt x="531" y="191"/>
                  </a:lnTo>
                  <a:lnTo>
                    <a:pt x="231" y="709"/>
                  </a:lnTo>
                  <a:lnTo>
                    <a:pt x="268" y="728"/>
                  </a:lnTo>
                  <a:lnTo>
                    <a:pt x="565" y="210"/>
                  </a:lnTo>
                  <a:lnTo>
                    <a:pt x="565" y="210"/>
                  </a:lnTo>
                  <a:close/>
                  <a:moveTo>
                    <a:pt x="270" y="180"/>
                  </a:moveTo>
                  <a:lnTo>
                    <a:pt x="270" y="180"/>
                  </a:lnTo>
                  <a:lnTo>
                    <a:pt x="276" y="152"/>
                  </a:lnTo>
                  <a:lnTo>
                    <a:pt x="283" y="127"/>
                  </a:lnTo>
                  <a:lnTo>
                    <a:pt x="293" y="103"/>
                  </a:lnTo>
                  <a:lnTo>
                    <a:pt x="304" y="82"/>
                  </a:lnTo>
                  <a:lnTo>
                    <a:pt x="317" y="63"/>
                  </a:lnTo>
                  <a:lnTo>
                    <a:pt x="330" y="48"/>
                  </a:lnTo>
                  <a:lnTo>
                    <a:pt x="343" y="35"/>
                  </a:lnTo>
                  <a:lnTo>
                    <a:pt x="358" y="22"/>
                  </a:lnTo>
                  <a:lnTo>
                    <a:pt x="371" y="13"/>
                  </a:lnTo>
                  <a:lnTo>
                    <a:pt x="383" y="7"/>
                  </a:lnTo>
                  <a:lnTo>
                    <a:pt x="394" y="3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3" y="3"/>
                  </a:lnTo>
                  <a:lnTo>
                    <a:pt x="413" y="7"/>
                  </a:lnTo>
                  <a:lnTo>
                    <a:pt x="411" y="13"/>
                  </a:lnTo>
                  <a:lnTo>
                    <a:pt x="411" y="13"/>
                  </a:lnTo>
                  <a:lnTo>
                    <a:pt x="405" y="26"/>
                  </a:lnTo>
                  <a:lnTo>
                    <a:pt x="401" y="39"/>
                  </a:lnTo>
                  <a:lnTo>
                    <a:pt x="398" y="52"/>
                  </a:lnTo>
                  <a:lnTo>
                    <a:pt x="401" y="65"/>
                  </a:lnTo>
                  <a:lnTo>
                    <a:pt x="403" y="88"/>
                  </a:lnTo>
                  <a:lnTo>
                    <a:pt x="403" y="101"/>
                  </a:lnTo>
                  <a:lnTo>
                    <a:pt x="401" y="116"/>
                  </a:lnTo>
                  <a:lnTo>
                    <a:pt x="401" y="116"/>
                  </a:lnTo>
                  <a:lnTo>
                    <a:pt x="394" y="135"/>
                  </a:lnTo>
                  <a:lnTo>
                    <a:pt x="386" y="152"/>
                  </a:lnTo>
                  <a:lnTo>
                    <a:pt x="373" y="170"/>
                  </a:lnTo>
                  <a:lnTo>
                    <a:pt x="360" y="185"/>
                  </a:lnTo>
                  <a:lnTo>
                    <a:pt x="338" y="206"/>
                  </a:lnTo>
                  <a:lnTo>
                    <a:pt x="330" y="212"/>
                  </a:lnTo>
                  <a:lnTo>
                    <a:pt x="328" y="215"/>
                  </a:lnTo>
                  <a:lnTo>
                    <a:pt x="270" y="180"/>
                  </a:lnTo>
                  <a:lnTo>
                    <a:pt x="270" y="180"/>
                  </a:lnTo>
                  <a:close/>
                  <a:moveTo>
                    <a:pt x="356" y="39"/>
                  </a:moveTo>
                  <a:lnTo>
                    <a:pt x="356" y="39"/>
                  </a:lnTo>
                  <a:lnTo>
                    <a:pt x="360" y="37"/>
                  </a:lnTo>
                  <a:lnTo>
                    <a:pt x="362" y="37"/>
                  </a:lnTo>
                  <a:lnTo>
                    <a:pt x="366" y="37"/>
                  </a:lnTo>
                  <a:lnTo>
                    <a:pt x="368" y="39"/>
                  </a:lnTo>
                  <a:lnTo>
                    <a:pt x="368" y="39"/>
                  </a:lnTo>
                  <a:lnTo>
                    <a:pt x="371" y="41"/>
                  </a:lnTo>
                  <a:lnTo>
                    <a:pt x="371" y="45"/>
                  </a:lnTo>
                  <a:lnTo>
                    <a:pt x="371" y="50"/>
                  </a:lnTo>
                  <a:lnTo>
                    <a:pt x="368" y="52"/>
                  </a:lnTo>
                  <a:lnTo>
                    <a:pt x="368" y="52"/>
                  </a:lnTo>
                  <a:lnTo>
                    <a:pt x="347" y="75"/>
                  </a:lnTo>
                  <a:lnTo>
                    <a:pt x="330" y="101"/>
                  </a:lnTo>
                  <a:lnTo>
                    <a:pt x="330" y="101"/>
                  </a:lnTo>
                  <a:lnTo>
                    <a:pt x="315" y="131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2" y="170"/>
                  </a:lnTo>
                  <a:lnTo>
                    <a:pt x="300" y="172"/>
                  </a:lnTo>
                  <a:lnTo>
                    <a:pt x="296" y="172"/>
                  </a:lnTo>
                  <a:lnTo>
                    <a:pt x="291" y="172"/>
                  </a:lnTo>
                  <a:lnTo>
                    <a:pt x="291" y="172"/>
                  </a:lnTo>
                  <a:lnTo>
                    <a:pt x="289" y="170"/>
                  </a:lnTo>
                  <a:lnTo>
                    <a:pt x="287" y="167"/>
                  </a:lnTo>
                  <a:lnTo>
                    <a:pt x="285" y="163"/>
                  </a:lnTo>
                  <a:lnTo>
                    <a:pt x="285" y="161"/>
                  </a:lnTo>
                  <a:lnTo>
                    <a:pt x="285" y="161"/>
                  </a:lnTo>
                  <a:lnTo>
                    <a:pt x="298" y="125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34" y="65"/>
                  </a:lnTo>
                  <a:lnTo>
                    <a:pt x="356" y="39"/>
                  </a:lnTo>
                  <a:lnTo>
                    <a:pt x="356" y="39"/>
                  </a:lnTo>
                  <a:close/>
                  <a:moveTo>
                    <a:pt x="161" y="313"/>
                  </a:moveTo>
                  <a:lnTo>
                    <a:pt x="272" y="377"/>
                  </a:lnTo>
                  <a:lnTo>
                    <a:pt x="323" y="223"/>
                  </a:lnTo>
                  <a:lnTo>
                    <a:pt x="266" y="189"/>
                  </a:lnTo>
                  <a:lnTo>
                    <a:pt x="161" y="313"/>
                  </a:lnTo>
                  <a:lnTo>
                    <a:pt x="161" y="313"/>
                  </a:lnTo>
                  <a:close/>
                  <a:moveTo>
                    <a:pt x="184" y="313"/>
                  </a:moveTo>
                  <a:lnTo>
                    <a:pt x="219" y="332"/>
                  </a:lnTo>
                  <a:lnTo>
                    <a:pt x="289" y="212"/>
                  </a:lnTo>
                  <a:lnTo>
                    <a:pt x="270" y="202"/>
                  </a:lnTo>
                  <a:lnTo>
                    <a:pt x="184" y="31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</p:grpSp>
      <p:sp>
        <p:nvSpPr>
          <p:cNvPr id="3" name="等腰三角形 2"/>
          <p:cNvSpPr/>
          <p:nvPr/>
        </p:nvSpPr>
        <p:spPr>
          <a:xfrm rot="8100000">
            <a:off x="2611438" y="1014413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740000">
            <a:off x="3270250" y="1706563"/>
            <a:ext cx="261938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11580000">
            <a:off x="6451600" y="1036638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6360000">
            <a:off x="5611813" y="1797050"/>
            <a:ext cx="260350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" grpId="0" bldLvl="0" animBg="1"/>
      <p:bldP spid="24581" grpId="0"/>
      <p:bldP spid="24580" grpId="0" bldLvl="0" animBg="1"/>
      <p:bldP spid="3" grpId="0" bldLvl="0" animBg="1"/>
      <p:bldP spid="4" grpId="0" bldLvl="0" animBg="1"/>
      <p:bldP spid="5" grpId="0" bldLvl="0" animBg="1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29337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Create </a:t>
            </a:r>
            <a:r>
              <a:rPr lang="en-US" altLang="zh-CN" sz="2000" b="1" dirty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</a:t>
            </a:r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atabase Query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040" y="1691640"/>
            <a:ext cx="37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database besantproject001;</a:t>
            </a:r>
            <a:endParaRPr lang="en-IN" dirty="0"/>
          </a:p>
        </p:txBody>
      </p:sp>
      <p:sp>
        <p:nvSpPr>
          <p:cNvPr id="9" name="文本框 2"/>
          <p:cNvSpPr txBox="1"/>
          <p:nvPr/>
        </p:nvSpPr>
        <p:spPr>
          <a:xfrm>
            <a:off x="609599" y="2704802"/>
            <a:ext cx="2933702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Use Database Query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40" y="3261062"/>
            <a:ext cx="37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besantproject001;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2" b="-10195"/>
          <a:stretch/>
        </p:blipFill>
        <p:spPr>
          <a:xfrm>
            <a:off x="701041" y="2275578"/>
            <a:ext cx="7109460" cy="277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47504"/>
            <a:ext cx="6957663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2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29337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Show Databases Query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040" y="1691640"/>
            <a:ext cx="214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how databases;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17122"/>
            <a:ext cx="1661304" cy="2911092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4107711" y="1123890"/>
            <a:ext cx="29337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Show Tables Query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11" y="2247900"/>
            <a:ext cx="1920406" cy="1257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7711" y="1691640"/>
            <a:ext cx="214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how tables;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837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3" name="文本框 2"/>
          <p:cNvSpPr txBox="1"/>
          <p:nvPr/>
        </p:nvSpPr>
        <p:spPr>
          <a:xfrm>
            <a:off x="2169676" y="361751"/>
            <a:ext cx="4741663" cy="6059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MySQL Main Commands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09599" y="1135380"/>
            <a:ext cx="29337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Drop Database Query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599" y="1691640"/>
            <a:ext cx="37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 database dummy01;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217122"/>
            <a:ext cx="6980525" cy="220999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609599" y="2746743"/>
            <a:ext cx="29337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Insert Values into table</a:t>
            </a:r>
            <a:endParaRPr lang="en-US" altLang="zh-CN" sz="2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8" y="3270809"/>
            <a:ext cx="769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</a:t>
            </a:r>
            <a:r>
              <a:rPr lang="en-US" dirty="0" err="1"/>
              <a:t>emp_details</a:t>
            </a:r>
            <a:r>
              <a:rPr lang="en-US" dirty="0"/>
              <a:t> values (17034, 'Vijay', 3003, 50, '2022-08-31');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3891903"/>
            <a:ext cx="6904318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34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23" grpId="0"/>
      <p:bldP spid="6" grpId="0"/>
      <p:bldP spid="9" grpId="0"/>
    </p:bld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1852</Words>
  <Application>Microsoft Office PowerPoint</Application>
  <PresentationFormat>On-screen Show (16:9)</PresentationFormat>
  <Paragraphs>296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SimSun</vt:lpstr>
      <vt:lpstr>Arial</vt:lpstr>
      <vt:lpstr>Arial Unicode MS</vt:lpstr>
      <vt:lpstr>Calibri</vt:lpstr>
      <vt:lpstr>1_默认设计模板</vt:lpstr>
      <vt:lpstr>3_默认设计模板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Vijay Adithya</cp:lastModifiedBy>
  <cp:revision>126</cp:revision>
  <dcterms:created xsi:type="dcterms:W3CDTF">2016-03-12T08:37:00Z</dcterms:created>
  <dcterms:modified xsi:type="dcterms:W3CDTF">2024-03-01T17:27:39Z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F56A134F3F044A639F6D6633C9896B66</vt:lpwstr>
  </property>
</Properties>
</file>